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Arimo" panose="020B0604020202020204" pitchFamily="34" charset="0"/>
      <p:regular r:id="rId21"/>
    </p:embeddedFont>
    <p:embeddedFont>
      <p:font typeface="Arimo Bold" panose="020B0704020202020204" pitchFamily="34" charset="0"/>
      <p:regular r:id="rId22"/>
    </p:embeddedFont>
    <p:embeddedFont>
      <p:font typeface="Arimo Bold Italics" panose="020B0704020202090204" pitchFamily="34" charset="0"/>
      <p:regular r:id="rId23"/>
    </p:embeddedFont>
    <p:embeddedFont>
      <p:font typeface="Arimo Italics" panose="020B0604020202090204" pitchFamily="34" charset="0"/>
      <p:regular r:id="rId24"/>
    </p:embeddedFont>
    <p:embeddedFont>
      <p:font typeface="Libre Franklin" panose="02000000000000000000" pitchFamily="2" charset="0"/>
      <p:regular r:id="rId25"/>
    </p:embeddedFont>
    <p:embeddedFont>
      <p:font typeface="Libre Franklin Bold" pitchFamily="2" charset="0"/>
      <p:regular r:id="rId26"/>
    </p:embeddedFont>
    <p:embeddedFont>
      <p:font typeface="Libre Franklin Bold Italics" pitchFamily="2" charset="0"/>
      <p:regular r:id="rId27"/>
    </p:embeddedFont>
    <p:embeddedFont>
      <p:font typeface="Libre Franklin Extra-Light" pitchFamily="2" charset="0"/>
      <p:regular r:id="rId28"/>
    </p:embeddedFont>
    <p:embeddedFont>
      <p:font typeface="Libre Franklin Extra-Light Italics" pitchFamily="2" charset="0"/>
      <p:regular r:id="rId29"/>
    </p:embeddedFont>
    <p:embeddedFont>
      <p:font typeface="Libre Franklin Heavy" pitchFamily="2" charset="0"/>
      <p:regular r:id="rId30"/>
    </p:embeddedFont>
    <p:embeddedFont>
      <p:font typeface="Libre Franklin Heavy Italics" pitchFamily="2" charset="0"/>
      <p:regular r:id="rId31"/>
    </p:embeddedFont>
    <p:embeddedFont>
      <p:font typeface="Libre Franklin Italics" pitchFamily="2" charset="0"/>
      <p:regular r:id="rId32"/>
    </p:embeddedFont>
    <p:embeddedFont>
      <p:font typeface="Libre Franklin Light" panose="02000000000000000000" pitchFamily="2" charset="0"/>
      <p:regular r:id="rId33"/>
    </p:embeddedFont>
    <p:embeddedFont>
      <p:font typeface="Libre Franklin Light Italics" pitchFamily="2" charset="0"/>
      <p:regular r:id="rId34"/>
    </p:embeddedFont>
    <p:embeddedFont>
      <p:font typeface="Libre Franklin Medium" panose="02000000000000000000" pitchFamily="2" charset="0"/>
      <p:regular r:id="rId35"/>
    </p:embeddedFont>
    <p:embeddedFont>
      <p:font typeface="Libre Franklin Medium Italics" pitchFamily="2" charset="0"/>
      <p:regular r:id="rId36"/>
    </p:embeddedFont>
    <p:embeddedFont>
      <p:font typeface="Libre Franklin Semi-Bold" pitchFamily="2" charset="0"/>
      <p:regular r:id="rId37"/>
    </p:embeddedFont>
    <p:embeddedFont>
      <p:font typeface="Libre Franklin Semi-Bold Italics" pitchFamily="2" charset="0"/>
      <p:regular r:id="rId38"/>
    </p:embeddedFont>
    <p:embeddedFont>
      <p:font typeface="Libre Franklin Thin" panose="02000000000000000000" pitchFamily="2" charset="0"/>
      <p:regular r:id="rId39"/>
    </p:embeddedFont>
    <p:embeddedFont>
      <p:font typeface="Libre Franklin Thin Italics" pitchFamily="2" charset="0"/>
      <p:regular r:id="rId40"/>
    </p:embeddedFont>
    <p:embeddedFont>
      <p:font typeface="Libre Franklin Ultra-Bold" pitchFamily="2" charset="0"/>
      <p:regular r:id="rId41"/>
    </p:embeddedFont>
    <p:embeddedFont>
      <p:font typeface="Libre Franklin Ultra-Bold Italics" pitchFamily="2" charset="0"/>
      <p:regular r:id="rId42"/>
    </p:embeddedFont>
    <p:embeddedFont>
      <p:font typeface="Open Sans" panose="02000000000000000000" pitchFamily="2" charset="0"/>
      <p:regular r:id="rId43"/>
    </p:embeddedFont>
    <p:embeddedFont>
      <p:font typeface="Open Sans Bold" pitchFamily="2" charset="0"/>
      <p:regular r:id="rId44"/>
    </p:embeddedFont>
    <p:embeddedFont>
      <p:font typeface="Open Sans Bold Italics" pitchFamily="2" charset="0"/>
      <p:regular r:id="rId45"/>
    </p:embeddedFont>
    <p:embeddedFont>
      <p:font typeface="Open Sans Italics" pitchFamily="2" charset="0"/>
      <p:regular r:id="rId46"/>
    </p:embeddedFont>
    <p:embeddedFont>
      <p:font typeface="Open Sans Light" panose="02000000000000000000" pitchFamily="2" charset="0"/>
      <p:regular r:id="rId47"/>
    </p:embeddedFont>
    <p:embeddedFont>
      <p:font typeface="Open Sans Light Italics" pitchFamily="2" charset="0"/>
      <p:regular r:id="rId48"/>
    </p:embeddedFont>
    <p:embeddedFont>
      <p:font typeface="Open Sans Medium" pitchFamily="2" charset="0"/>
      <p:regular r:id="rId49"/>
    </p:embeddedFont>
    <p:embeddedFont>
      <p:font typeface="Open Sans Medium Italics" pitchFamily="2" charset="0"/>
      <p:regular r:id="rId50"/>
    </p:embeddedFont>
    <p:embeddedFont>
      <p:font typeface="Open Sans Semi-Bold" pitchFamily="2" charset="0"/>
      <p:regular r:id="rId51"/>
    </p:embeddedFont>
    <p:embeddedFont>
      <p:font typeface="Open Sans Semi-Bold Italics" pitchFamily="2" charset="0"/>
      <p:regular r:id="rId52"/>
    </p:embeddedFont>
    <p:embeddedFont>
      <p:font typeface="Open Sans Ultra-Bold" pitchFamily="2" charset="0"/>
      <p:regular r:id="rId53"/>
    </p:embeddedFont>
    <p:embeddedFont>
      <p:font typeface="Open Sans Ultra-Bold Italics" pitchFamily="2" charset="0"/>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font" Target="fonts/font6.fntdata" /><Relationship Id="rId39" Type="http://schemas.openxmlformats.org/officeDocument/2006/relationships/font" Target="fonts/font19.fntdata" /><Relationship Id="rId21" Type="http://schemas.openxmlformats.org/officeDocument/2006/relationships/font" Target="fonts/font1.fntdata" /><Relationship Id="rId34" Type="http://schemas.openxmlformats.org/officeDocument/2006/relationships/font" Target="fonts/font14.fntdata" /><Relationship Id="rId42" Type="http://schemas.openxmlformats.org/officeDocument/2006/relationships/font" Target="fonts/font22.fntdata" /><Relationship Id="rId47" Type="http://schemas.openxmlformats.org/officeDocument/2006/relationships/font" Target="fonts/font27.fntdata" /><Relationship Id="rId50" Type="http://schemas.openxmlformats.org/officeDocument/2006/relationships/font" Target="fonts/font30.fntdata" /><Relationship Id="rId55" Type="http://schemas.openxmlformats.org/officeDocument/2006/relationships/presProps" Target="presProp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font" Target="fonts/font5.fntdata" /><Relationship Id="rId33" Type="http://schemas.openxmlformats.org/officeDocument/2006/relationships/font" Target="fonts/font13.fntdata" /><Relationship Id="rId38" Type="http://schemas.openxmlformats.org/officeDocument/2006/relationships/font" Target="fonts/font18.fntdata" /><Relationship Id="rId46" Type="http://schemas.openxmlformats.org/officeDocument/2006/relationships/font" Target="fonts/font26.fntdata"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font" Target="fonts/font9.fntdata" /><Relationship Id="rId41" Type="http://schemas.openxmlformats.org/officeDocument/2006/relationships/font" Target="fonts/font21.fntdata" /><Relationship Id="rId54" Type="http://schemas.openxmlformats.org/officeDocument/2006/relationships/font" Target="fonts/font34.fntdata"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font" Target="fonts/font4.fntdata" /><Relationship Id="rId32" Type="http://schemas.openxmlformats.org/officeDocument/2006/relationships/font" Target="fonts/font12.fntdata" /><Relationship Id="rId37" Type="http://schemas.openxmlformats.org/officeDocument/2006/relationships/font" Target="fonts/font17.fntdata" /><Relationship Id="rId40" Type="http://schemas.openxmlformats.org/officeDocument/2006/relationships/font" Target="fonts/font20.fntdata" /><Relationship Id="rId45" Type="http://schemas.openxmlformats.org/officeDocument/2006/relationships/font" Target="fonts/font25.fntdata" /><Relationship Id="rId53" Type="http://schemas.openxmlformats.org/officeDocument/2006/relationships/font" Target="fonts/font33.fntdata" /><Relationship Id="rId58" Type="http://schemas.openxmlformats.org/officeDocument/2006/relationships/tableStyles" Target="tableStyle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font" Target="fonts/font3.fntdata" /><Relationship Id="rId28" Type="http://schemas.openxmlformats.org/officeDocument/2006/relationships/font" Target="fonts/font8.fntdata" /><Relationship Id="rId36" Type="http://schemas.openxmlformats.org/officeDocument/2006/relationships/font" Target="fonts/font16.fntdata" /><Relationship Id="rId49" Type="http://schemas.openxmlformats.org/officeDocument/2006/relationships/font" Target="fonts/font29.fntdata" /><Relationship Id="rId57" Type="http://schemas.openxmlformats.org/officeDocument/2006/relationships/theme" Target="theme/theme1.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font" Target="fonts/font11.fntdata" /><Relationship Id="rId44" Type="http://schemas.openxmlformats.org/officeDocument/2006/relationships/font" Target="fonts/font24.fntdata" /><Relationship Id="rId52" Type="http://schemas.openxmlformats.org/officeDocument/2006/relationships/font" Target="fonts/font32.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font" Target="fonts/font2.fntdata" /><Relationship Id="rId27" Type="http://schemas.openxmlformats.org/officeDocument/2006/relationships/font" Target="fonts/font7.fntdata" /><Relationship Id="rId30" Type="http://schemas.openxmlformats.org/officeDocument/2006/relationships/font" Target="fonts/font10.fntdata" /><Relationship Id="rId35" Type="http://schemas.openxmlformats.org/officeDocument/2006/relationships/font" Target="fonts/font15.fntdata" /><Relationship Id="rId43" Type="http://schemas.openxmlformats.org/officeDocument/2006/relationships/font" Target="fonts/font23.fntdata" /><Relationship Id="rId48" Type="http://schemas.openxmlformats.org/officeDocument/2006/relationships/font" Target="fonts/font28.fntdata" /><Relationship Id="rId56" Type="http://schemas.openxmlformats.org/officeDocument/2006/relationships/viewProps" Target="viewProps.xml" /><Relationship Id="rId8" Type="http://schemas.openxmlformats.org/officeDocument/2006/relationships/slide" Target="slides/slide7.xml" /><Relationship Id="rId51" Type="http://schemas.openxmlformats.org/officeDocument/2006/relationships/font" Target="fonts/font31.fntdata" /><Relationship Id="rId3" Type="http://schemas.openxmlformats.org/officeDocument/2006/relationships/slide" Target="slides/slide2.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9/30/2023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 /><Relationship Id="rId2" Type="http://schemas.openxmlformats.org/officeDocument/2006/relationships/video" Target="../media/media1.mp4" /><Relationship Id="rId1" Type="http://schemas.microsoft.com/office/2007/relationships/media" Target="../media/media1.mp4" /><Relationship Id="rId4" Type="http://schemas.openxmlformats.org/officeDocument/2006/relationships/image" Target="../media/image1.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 /><Relationship Id="rId2" Type="http://schemas.openxmlformats.org/officeDocument/2006/relationships/video" Target="../media/media1.mp4" /><Relationship Id="rId1" Type="http://schemas.microsoft.com/office/2007/relationships/media" Target="../media/media1.mp4" /><Relationship Id="rId4" Type="http://schemas.openxmlformats.org/officeDocument/2006/relationships/image" Target="../media/image1.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3" Type="http://schemas.openxmlformats.org/officeDocument/2006/relationships/image" Target="../media/image3.jpeg" /><Relationship Id="rId2" Type="http://schemas.openxmlformats.org/officeDocument/2006/relationships/image" Target="../media/image2.jpeg" /><Relationship Id="rId1" Type="http://schemas.openxmlformats.org/officeDocument/2006/relationships/slideLayout" Target="../slideLayouts/slideLayout7.xml" /><Relationship Id="rId4" Type="http://schemas.openxmlformats.org/officeDocument/2006/relationships/image" Target="../media/image4.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3" Type="http://schemas.openxmlformats.org/officeDocument/2006/relationships/image" Target="../media/image6.gif" /><Relationship Id="rId2" Type="http://schemas.openxmlformats.org/officeDocument/2006/relationships/image" Target="../media/image5.gif" /><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3" Type="http://schemas.openxmlformats.org/officeDocument/2006/relationships/image" Target="../media/image8.gif" /><Relationship Id="rId2" Type="http://schemas.openxmlformats.org/officeDocument/2006/relationships/image" Target="../media/image7.gif" /><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08400">
            <a:off x="13934738" y="6325201"/>
            <a:ext cx="1285863" cy="0"/>
          </a:xfrm>
          <a:prstGeom prst="line">
            <a:avLst/>
          </a:prstGeom>
          <a:ln w="57150" cap="rnd">
            <a:solidFill>
              <a:srgbClr val="B3A77D"/>
            </a:solidFill>
            <a:prstDash val="solid"/>
            <a:headEnd type="none" w="sm" len="sm"/>
            <a:tailEnd type="none" w="sm" len="sm"/>
          </a:ln>
        </p:spPr>
      </p:sp>
      <p:sp>
        <p:nvSpPr>
          <p:cNvPr id="3" name="AutoShape 3"/>
          <p:cNvSpPr/>
          <p:nvPr/>
        </p:nvSpPr>
        <p:spPr>
          <a:xfrm rot="408400">
            <a:off x="3069338" y="6287929"/>
            <a:ext cx="1285863" cy="0"/>
          </a:xfrm>
          <a:prstGeom prst="line">
            <a:avLst/>
          </a:prstGeom>
          <a:ln w="57150" cap="rnd">
            <a:solidFill>
              <a:srgbClr val="B3A77D"/>
            </a:solidFill>
            <a:prstDash val="solid"/>
            <a:headEnd type="none" w="sm" len="sm"/>
            <a:tailEnd type="none" w="sm" len="sm"/>
          </a:ln>
        </p:spPr>
      </p:sp>
      <p:sp>
        <p:nvSpPr>
          <p:cNvPr id="4" name="AutoShape 4"/>
          <p:cNvSpPr/>
          <p:nvPr/>
        </p:nvSpPr>
        <p:spPr>
          <a:xfrm rot="36275">
            <a:off x="1923601" y="2015475"/>
            <a:ext cx="14442710" cy="0"/>
          </a:xfrm>
          <a:prstGeom prst="line">
            <a:avLst/>
          </a:prstGeom>
          <a:ln w="57150" cap="rnd">
            <a:solidFill>
              <a:srgbClr val="4DB6AC"/>
            </a:solidFill>
            <a:prstDash val="solid"/>
            <a:headEnd type="none" w="sm" len="sm"/>
            <a:tailEnd type="none" w="sm" len="sm"/>
          </a:ln>
        </p:spPr>
      </p:sp>
      <p:sp>
        <p:nvSpPr>
          <p:cNvPr id="5" name="AutoShape 5"/>
          <p:cNvSpPr/>
          <p:nvPr/>
        </p:nvSpPr>
        <p:spPr>
          <a:xfrm rot="4581">
            <a:off x="1997746" y="2348850"/>
            <a:ext cx="14294420" cy="0"/>
          </a:xfrm>
          <a:prstGeom prst="line">
            <a:avLst/>
          </a:prstGeom>
          <a:ln w="9525" cap="rnd">
            <a:solidFill>
              <a:srgbClr val="4DB6AC"/>
            </a:solidFill>
            <a:prstDash val="solid"/>
            <a:headEnd type="none" w="sm" len="sm"/>
            <a:tailEnd type="none" w="sm" len="sm"/>
          </a:ln>
        </p:spPr>
      </p:sp>
      <p:sp>
        <p:nvSpPr>
          <p:cNvPr id="6" name="AutoShape 6"/>
          <p:cNvSpPr/>
          <p:nvPr/>
        </p:nvSpPr>
        <p:spPr>
          <a:xfrm rot="36275">
            <a:off x="1923615" y="8214425"/>
            <a:ext cx="14442710" cy="0"/>
          </a:xfrm>
          <a:prstGeom prst="line">
            <a:avLst/>
          </a:prstGeom>
          <a:ln w="57150" cap="rnd">
            <a:solidFill>
              <a:srgbClr val="4DB6AC"/>
            </a:solidFill>
            <a:prstDash val="solid"/>
            <a:headEnd type="none" w="sm" len="sm"/>
            <a:tailEnd type="none" w="sm" len="sm"/>
          </a:ln>
        </p:spPr>
      </p:sp>
      <p:sp>
        <p:nvSpPr>
          <p:cNvPr id="7" name="AutoShape 7"/>
          <p:cNvSpPr/>
          <p:nvPr/>
        </p:nvSpPr>
        <p:spPr>
          <a:xfrm rot="4581">
            <a:off x="1997760" y="7938200"/>
            <a:ext cx="14294420" cy="0"/>
          </a:xfrm>
          <a:prstGeom prst="line">
            <a:avLst/>
          </a:prstGeom>
          <a:ln w="9525" cap="rnd">
            <a:solidFill>
              <a:srgbClr val="4DB6AC"/>
            </a:solidFill>
            <a:prstDash val="solid"/>
            <a:headEnd type="none" w="sm" len="sm"/>
            <a:tailEnd type="none" w="sm" len="sm"/>
          </a:ln>
        </p:spPr>
      </p:sp>
      <p:sp>
        <p:nvSpPr>
          <p:cNvPr id="8" name="TextBox 8"/>
          <p:cNvSpPr txBox="1"/>
          <p:nvPr/>
        </p:nvSpPr>
        <p:spPr>
          <a:xfrm>
            <a:off x="2099725" y="3547328"/>
            <a:ext cx="14090550" cy="1909575"/>
          </a:xfrm>
          <a:prstGeom prst="rect">
            <a:avLst/>
          </a:prstGeom>
        </p:spPr>
        <p:txBody>
          <a:bodyPr lIns="0" tIns="0" rIns="0" bIns="0" rtlCol="0" anchor="t">
            <a:spAutoFit/>
          </a:bodyPr>
          <a:lstStyle/>
          <a:p>
            <a:pPr algn="ctr">
              <a:lnSpc>
                <a:spcPts val="11663"/>
              </a:lnSpc>
            </a:pPr>
            <a:r>
              <a:rPr lang="en-US" sz="9719">
                <a:solidFill>
                  <a:srgbClr val="EF6C00"/>
                </a:solidFill>
                <a:latin typeface="Arimo Bold"/>
              </a:rPr>
              <a:t>CONDITIONAL RANDOM FIELDS </a:t>
            </a:r>
          </a:p>
        </p:txBody>
      </p:sp>
      <p:sp>
        <p:nvSpPr>
          <p:cNvPr id="9" name="TextBox 9"/>
          <p:cNvSpPr txBox="1"/>
          <p:nvPr/>
        </p:nvSpPr>
        <p:spPr>
          <a:xfrm>
            <a:off x="4365875" y="5848687"/>
            <a:ext cx="9558150" cy="2537917"/>
          </a:xfrm>
          <a:prstGeom prst="rect">
            <a:avLst/>
          </a:prstGeom>
        </p:spPr>
        <p:txBody>
          <a:bodyPr lIns="0" tIns="0" rIns="0" bIns="0" rtlCol="0" anchor="t">
            <a:spAutoFit/>
          </a:bodyPr>
          <a:lstStyle/>
          <a:p>
            <a:pPr algn="ctr">
              <a:lnSpc>
                <a:spcPts val="2534"/>
              </a:lnSpc>
            </a:pPr>
            <a:endParaRPr/>
          </a:p>
          <a:p>
            <a:pPr algn="ctr">
              <a:lnSpc>
                <a:spcPts val="2534"/>
              </a:lnSpc>
            </a:pPr>
            <a:endParaRPr/>
          </a:p>
          <a:p>
            <a:pPr algn="ctr">
              <a:lnSpc>
                <a:spcPts val="2534"/>
              </a:lnSpc>
            </a:pPr>
            <a:r>
              <a:rPr lang="en-US" sz="2640">
                <a:solidFill>
                  <a:srgbClr val="695D46"/>
                </a:solidFill>
                <a:latin typeface="Open Sans"/>
              </a:rPr>
              <a:t>Submitted by:-</a:t>
            </a:r>
          </a:p>
          <a:p>
            <a:pPr algn="ctr">
              <a:lnSpc>
                <a:spcPts val="2534"/>
              </a:lnSpc>
            </a:pPr>
            <a:r>
              <a:rPr lang="en-US" sz="2640">
                <a:solidFill>
                  <a:srgbClr val="695D46"/>
                </a:solidFill>
                <a:latin typeface="Open Sans"/>
              </a:rPr>
              <a:t>Anirudha Mishra</a:t>
            </a:r>
          </a:p>
          <a:p>
            <a:pPr algn="ctr">
              <a:lnSpc>
                <a:spcPts val="2534"/>
              </a:lnSpc>
            </a:pPr>
            <a:r>
              <a:rPr lang="en-US" sz="2640">
                <a:solidFill>
                  <a:srgbClr val="695D46"/>
                </a:solidFill>
                <a:latin typeface="Open Sans"/>
              </a:rPr>
              <a:t>B.Tech Biotechnology SecB (Sem 7)</a:t>
            </a:r>
          </a:p>
          <a:p>
            <a:pPr algn="ctr">
              <a:lnSpc>
                <a:spcPts val="2534"/>
              </a:lnSpc>
            </a:pPr>
            <a:r>
              <a:rPr lang="en-US" sz="2640">
                <a:solidFill>
                  <a:srgbClr val="695D46"/>
                </a:solidFill>
                <a:latin typeface="Open Sans"/>
              </a:rPr>
              <a:t>A0504120108</a:t>
            </a:r>
          </a:p>
          <a:p>
            <a:pPr algn="ctr">
              <a:lnSpc>
                <a:spcPts val="2534"/>
              </a:lnSpc>
            </a:pPr>
            <a:r>
              <a:rPr lang="en-US" sz="2640">
                <a:solidFill>
                  <a:srgbClr val="695D46"/>
                </a:solidFill>
                <a:latin typeface="Open Sans"/>
              </a:rPr>
              <a:t>BTB/20/243</a:t>
            </a:r>
          </a:p>
          <a:p>
            <a:pPr algn="l">
              <a:lnSpc>
                <a:spcPts val="2534"/>
              </a:lnSpc>
            </a:pPr>
            <a:endParaRPr lang="en-US" sz="2640">
              <a:solidFill>
                <a:srgbClr val="695D46"/>
              </a:solidFill>
              <a:latin typeface="Open Sans"/>
            </a:endParaRPr>
          </a:p>
        </p:txBody>
      </p:sp>
      <p:pic>
        <p:nvPicPr>
          <p:cNvPr id="10" name="Picture 1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14577670" y="0"/>
            <a:ext cx="4114800" cy="4114800"/>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10"/>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14825" y="506475"/>
            <a:ext cx="14752350" cy="9061200"/>
          </a:xfrm>
          <a:prstGeom prst="rect">
            <a:avLst/>
          </a:prstGeom>
        </p:spPr>
        <p:txBody>
          <a:bodyPr lIns="0" tIns="0" rIns="0" bIns="0" rtlCol="0" anchor="t">
            <a:spAutoFit/>
          </a:bodyPr>
          <a:lstStyle/>
          <a:p>
            <a:pPr algn="l">
              <a:lnSpc>
                <a:spcPts val="5759"/>
              </a:lnSpc>
            </a:pPr>
            <a:r>
              <a:rPr lang="en-US" sz="4800">
                <a:solidFill>
                  <a:srgbClr val="FF9800"/>
                </a:solidFill>
                <a:latin typeface="Arimo"/>
              </a:rPr>
              <a:t>As a summary, we use Conditional Random Fields by first defining the feature functions needed, initializing the weights to random values, and then applying Gradient Descent iteratively until the parameter values (in this case, lambda) converge. We can see that CRFs are similar to Logistic Regression, since they use the Conditional Probability distribution, but we extend the algorithm by applying Feature functions as our sequential inputs.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0" y="10091400"/>
            <a:ext cx="18288000" cy="195600"/>
            <a:chOff x="0" y="0"/>
            <a:chExt cx="24384000" cy="260800"/>
          </a:xfrm>
        </p:grpSpPr>
        <p:sp>
          <p:nvSpPr>
            <p:cNvPr id="3" name="Freeform 3"/>
            <p:cNvSpPr/>
            <p:nvPr/>
          </p:nvSpPr>
          <p:spPr>
            <a:xfrm>
              <a:off x="0" y="0"/>
              <a:ext cx="24384000" cy="260858"/>
            </a:xfrm>
            <a:custGeom>
              <a:avLst/>
              <a:gdLst/>
              <a:ahLst/>
              <a:cxnLst/>
              <a:rect l="l" t="t" r="r" b="b"/>
              <a:pathLst>
                <a:path w="24384000" h="260858">
                  <a:moveTo>
                    <a:pt x="0" y="0"/>
                  </a:moveTo>
                  <a:lnTo>
                    <a:pt x="24384000" y="0"/>
                  </a:lnTo>
                  <a:lnTo>
                    <a:pt x="24384000" y="260858"/>
                  </a:lnTo>
                  <a:lnTo>
                    <a:pt x="0" y="260858"/>
                  </a:lnTo>
                  <a:close/>
                </a:path>
              </a:pathLst>
            </a:custGeom>
            <a:solidFill>
              <a:srgbClr val="4DB6AC"/>
            </a:solidFill>
          </p:spPr>
        </p:sp>
      </p:grpSp>
      <p:sp>
        <p:nvSpPr>
          <p:cNvPr id="4" name="TextBox 4"/>
          <p:cNvSpPr txBox="1"/>
          <p:nvPr/>
        </p:nvSpPr>
        <p:spPr>
          <a:xfrm>
            <a:off x="714825" y="952900"/>
            <a:ext cx="16858350" cy="1260525"/>
          </a:xfrm>
          <a:prstGeom prst="rect">
            <a:avLst/>
          </a:prstGeom>
        </p:spPr>
        <p:txBody>
          <a:bodyPr lIns="0" tIns="0" rIns="0" bIns="0" rtlCol="0" anchor="t">
            <a:spAutoFit/>
          </a:bodyPr>
          <a:lstStyle/>
          <a:p>
            <a:pPr algn="l">
              <a:lnSpc>
                <a:spcPts val="7775"/>
              </a:lnSpc>
            </a:pPr>
            <a:r>
              <a:rPr lang="en-US" sz="6480">
                <a:solidFill>
                  <a:srgbClr val="EF6C00"/>
                </a:solidFill>
                <a:latin typeface="Arimo Bold"/>
              </a:rPr>
              <a:t>How CRFs differ from Hidden Markov Models?</a:t>
            </a:r>
          </a:p>
        </p:txBody>
      </p:sp>
      <p:sp>
        <p:nvSpPr>
          <p:cNvPr id="5" name="TextBox 5"/>
          <p:cNvSpPr txBox="1"/>
          <p:nvPr/>
        </p:nvSpPr>
        <p:spPr>
          <a:xfrm>
            <a:off x="714825" y="2566925"/>
            <a:ext cx="16858350" cy="5632704"/>
          </a:xfrm>
          <a:prstGeom prst="rect">
            <a:avLst/>
          </a:prstGeom>
        </p:spPr>
        <p:txBody>
          <a:bodyPr lIns="0" tIns="0" rIns="0" bIns="0" rtlCol="0" anchor="t">
            <a:spAutoFit/>
          </a:bodyPr>
          <a:lstStyle/>
          <a:p>
            <a:pPr>
              <a:lnSpc>
                <a:spcPts val="4967"/>
              </a:lnSpc>
            </a:pPr>
            <a:endParaRPr/>
          </a:p>
          <a:p>
            <a:pPr algn="l">
              <a:lnSpc>
                <a:spcPts val="4967"/>
              </a:lnSpc>
            </a:pPr>
            <a:r>
              <a:rPr lang="en-US" sz="3600">
                <a:solidFill>
                  <a:srgbClr val="695D46"/>
                </a:solidFill>
                <a:latin typeface="Open Sans"/>
              </a:rPr>
              <a:t>Hidden Markov Models are generative, and give output by modeling the joint probability distribution. On the other hand, Conditional Random Fields are discriminative, and model the conditional probability distribution. CRFs don’t rely on the independence assumption (that the labels are independent of each other), and avoid label bias. One way to look at it is that Hidden Markov Models are a very specific case of Conditional Random Fields, with constant transition probabilities used instead. HMMs are based on Naive Bayes, which we say can be derived from Logistic Regression, from which CRFs are derived.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0" y="10091400"/>
            <a:ext cx="18288000" cy="195600"/>
            <a:chOff x="0" y="0"/>
            <a:chExt cx="24384000" cy="260800"/>
          </a:xfrm>
        </p:grpSpPr>
        <p:sp>
          <p:nvSpPr>
            <p:cNvPr id="3" name="Freeform 3"/>
            <p:cNvSpPr/>
            <p:nvPr/>
          </p:nvSpPr>
          <p:spPr>
            <a:xfrm>
              <a:off x="0" y="0"/>
              <a:ext cx="24384000" cy="260858"/>
            </a:xfrm>
            <a:custGeom>
              <a:avLst/>
              <a:gdLst/>
              <a:ahLst/>
              <a:cxnLst/>
              <a:rect l="l" t="t" r="r" b="b"/>
              <a:pathLst>
                <a:path w="24384000" h="260858">
                  <a:moveTo>
                    <a:pt x="0" y="0"/>
                  </a:moveTo>
                  <a:lnTo>
                    <a:pt x="24384000" y="0"/>
                  </a:lnTo>
                  <a:lnTo>
                    <a:pt x="24384000" y="260858"/>
                  </a:lnTo>
                  <a:lnTo>
                    <a:pt x="0" y="260858"/>
                  </a:lnTo>
                  <a:close/>
                </a:path>
              </a:pathLst>
            </a:custGeom>
            <a:solidFill>
              <a:srgbClr val="4DB6AC"/>
            </a:solidFill>
          </p:spPr>
        </p:sp>
      </p:grpSp>
      <p:sp>
        <p:nvSpPr>
          <p:cNvPr id="4" name="TextBox 4"/>
          <p:cNvSpPr txBox="1"/>
          <p:nvPr/>
        </p:nvSpPr>
        <p:spPr>
          <a:xfrm>
            <a:off x="714825" y="952900"/>
            <a:ext cx="16858350" cy="1260525"/>
          </a:xfrm>
          <a:prstGeom prst="rect">
            <a:avLst/>
          </a:prstGeom>
        </p:spPr>
        <p:txBody>
          <a:bodyPr lIns="0" tIns="0" rIns="0" bIns="0" rtlCol="0" anchor="t">
            <a:spAutoFit/>
          </a:bodyPr>
          <a:lstStyle/>
          <a:p>
            <a:pPr algn="l">
              <a:lnSpc>
                <a:spcPts val="7775"/>
              </a:lnSpc>
            </a:pPr>
            <a:r>
              <a:rPr lang="en-US" sz="6480">
                <a:solidFill>
                  <a:srgbClr val="EF6C00"/>
                </a:solidFill>
                <a:latin typeface="Arimo Bold"/>
              </a:rPr>
              <a:t>ADVANTAGES </a:t>
            </a:r>
          </a:p>
        </p:txBody>
      </p:sp>
      <p:sp>
        <p:nvSpPr>
          <p:cNvPr id="5" name="TextBox 5"/>
          <p:cNvSpPr txBox="1"/>
          <p:nvPr/>
        </p:nvSpPr>
        <p:spPr>
          <a:xfrm>
            <a:off x="714825" y="2566925"/>
            <a:ext cx="16858350" cy="7206300"/>
          </a:xfrm>
          <a:prstGeom prst="rect">
            <a:avLst/>
          </a:prstGeom>
        </p:spPr>
        <p:txBody>
          <a:bodyPr lIns="0" tIns="0" rIns="0" bIns="0" rtlCol="0" anchor="t">
            <a:spAutoFit/>
          </a:bodyPr>
          <a:lstStyle/>
          <a:p>
            <a:pPr marL="1097280" lvl="1" indent="-548640" algn="l">
              <a:lnSpc>
                <a:spcPts val="4967"/>
              </a:lnSpc>
              <a:buFont typeface="Arial"/>
              <a:buChar char="•"/>
            </a:pPr>
            <a:r>
              <a:rPr lang="en-US" sz="3600">
                <a:solidFill>
                  <a:srgbClr val="695D46"/>
                </a:solidFill>
                <a:latin typeface="Open Sans Bold"/>
              </a:rPr>
              <a:t>Structured Output</a:t>
            </a:r>
            <a:r>
              <a:rPr lang="en-US" sz="3600">
                <a:solidFill>
                  <a:srgbClr val="695D46"/>
                </a:solidFill>
                <a:latin typeface="Open Sans"/>
              </a:rPr>
              <a:t>:CRFs are suitable for structured prediction tasks where the output is a sequence or a grid, such as part-of-speech tagging, named entity recognition, and image segmentation.</a:t>
            </a:r>
          </a:p>
          <a:p>
            <a:pPr marL="1097280" lvl="1" indent="-548640" algn="l">
              <a:lnSpc>
                <a:spcPts val="4967"/>
              </a:lnSpc>
              <a:buFont typeface="Arial"/>
              <a:buChar char="•"/>
            </a:pPr>
            <a:r>
              <a:rPr lang="en-US" sz="3600">
                <a:solidFill>
                  <a:srgbClr val="695D46"/>
                </a:solidFill>
                <a:latin typeface="Open Sans Bold"/>
              </a:rPr>
              <a:t>Global dependencies</a:t>
            </a:r>
            <a:r>
              <a:rPr lang="en-US" sz="3600">
                <a:solidFill>
                  <a:srgbClr val="695D46"/>
                </a:solidFill>
                <a:latin typeface="Open Sans"/>
              </a:rPr>
              <a:t>: CRFs model global dependencies between output labels, considering the interactions between neighboring labels.</a:t>
            </a:r>
          </a:p>
          <a:p>
            <a:pPr marL="1097280" lvl="1" indent="-548640" algn="l">
              <a:lnSpc>
                <a:spcPts val="4967"/>
              </a:lnSpc>
              <a:buFont typeface="Arial"/>
              <a:buChar char="•"/>
            </a:pPr>
            <a:r>
              <a:rPr lang="en-US" sz="3600">
                <a:solidFill>
                  <a:srgbClr val="695D46"/>
                </a:solidFill>
                <a:latin typeface="Open Sans Bold"/>
              </a:rPr>
              <a:t>Feature Flexibility</a:t>
            </a:r>
            <a:r>
              <a:rPr lang="en-US" sz="3600">
                <a:solidFill>
                  <a:srgbClr val="695D46"/>
                </a:solidFill>
                <a:latin typeface="Open Sans"/>
              </a:rPr>
              <a:t>: CRFs can incorporate a wide range of features, both local and global, enabling them to capture complex patterns and relationships in the data.</a:t>
            </a:r>
          </a:p>
          <a:p>
            <a:pPr marL="1097280" lvl="1" indent="-548640" algn="l">
              <a:lnSpc>
                <a:spcPts val="4967"/>
              </a:lnSpc>
              <a:buFont typeface="Arial"/>
              <a:buChar char="•"/>
            </a:pPr>
            <a:r>
              <a:rPr lang="en-US" sz="3600">
                <a:solidFill>
                  <a:srgbClr val="695D46"/>
                </a:solidFill>
                <a:latin typeface="Open Sans Bold"/>
              </a:rPr>
              <a:t>Explicit Modeling:</a:t>
            </a:r>
            <a:r>
              <a:rPr lang="en-US" sz="3600">
                <a:solidFill>
                  <a:srgbClr val="695D46"/>
                </a:solidFill>
                <a:latin typeface="Open Sans"/>
              </a:rPr>
              <a:t> CRFs provide a clear framework for modeling the joint probability distribution of output labels, making the modeling process more interpretable and adaptable to specific task requirements.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14825" y="989075"/>
            <a:ext cx="16629150" cy="8578800"/>
          </a:xfrm>
          <a:prstGeom prst="rect">
            <a:avLst/>
          </a:prstGeom>
        </p:spPr>
        <p:txBody>
          <a:bodyPr lIns="0" tIns="0" rIns="0" bIns="0" rtlCol="0" anchor="t">
            <a:spAutoFit/>
          </a:bodyPr>
          <a:lstStyle/>
          <a:p>
            <a:pPr marL="1118616" lvl="1" indent="-559308" algn="l">
              <a:lnSpc>
                <a:spcPts val="3571"/>
              </a:lnSpc>
              <a:buFont typeface="Arial"/>
              <a:buChar char="•"/>
            </a:pPr>
            <a:r>
              <a:rPr lang="en-US" sz="3720">
                <a:solidFill>
                  <a:srgbClr val="695D46"/>
                </a:solidFill>
                <a:latin typeface="Arimo Bold"/>
              </a:rPr>
              <a:t>Inference</a:t>
            </a:r>
            <a:r>
              <a:rPr lang="en-US" sz="3720">
                <a:solidFill>
                  <a:srgbClr val="695D46"/>
                </a:solidFill>
                <a:latin typeface="Arimo"/>
              </a:rPr>
              <a:t>: Efficient inference algorithms like the Viterbi algorithm or belief propagation can be used to find the most likely sequence of labels given the input data, making CRFs suitable for real-time applications.</a:t>
            </a:r>
          </a:p>
          <a:p>
            <a:pPr marL="1118616" lvl="1" indent="-559308" algn="l">
              <a:lnSpc>
                <a:spcPts val="3571"/>
              </a:lnSpc>
              <a:buFont typeface="Arial"/>
              <a:buChar char="•"/>
            </a:pPr>
            <a:r>
              <a:rPr lang="en-US" sz="3720">
                <a:solidFill>
                  <a:srgbClr val="695D46"/>
                </a:solidFill>
                <a:latin typeface="Arimo Bold"/>
              </a:rPr>
              <a:t>Structured Learning:</a:t>
            </a:r>
            <a:r>
              <a:rPr lang="en-US" sz="3720">
                <a:solidFill>
                  <a:srgbClr val="695D46"/>
                </a:solidFill>
                <a:latin typeface="Arimo"/>
              </a:rPr>
              <a:t> CRFs allow for structured learning, which means the model can be trained to optimize for the entire sequence's or grid's accuracy, rather than just individual label predictions.</a:t>
            </a:r>
          </a:p>
          <a:p>
            <a:pPr marL="1118616" lvl="1" indent="-559308" algn="l">
              <a:lnSpc>
                <a:spcPts val="3571"/>
              </a:lnSpc>
              <a:buFont typeface="Arial"/>
              <a:buChar char="•"/>
            </a:pPr>
            <a:r>
              <a:rPr lang="en-US" sz="3720">
                <a:solidFill>
                  <a:srgbClr val="695D46"/>
                </a:solidFill>
                <a:latin typeface="Arimo Bold"/>
              </a:rPr>
              <a:t>Semi-Supervised Learning:</a:t>
            </a:r>
            <a:r>
              <a:rPr lang="en-US" sz="3720">
                <a:solidFill>
                  <a:srgbClr val="695D46"/>
                </a:solidFill>
                <a:latin typeface="Arimo"/>
              </a:rPr>
              <a:t> CRFs can incorporate unlabeled data during training through the use of both labeled and unlabeled examples, enhancing their ability to generalize to diverse data distributions.</a:t>
            </a:r>
          </a:p>
          <a:p>
            <a:pPr marL="1118616" lvl="1" indent="-559308" algn="l">
              <a:lnSpc>
                <a:spcPts val="3571"/>
              </a:lnSpc>
              <a:buFont typeface="Arial"/>
              <a:buChar char="•"/>
            </a:pPr>
            <a:r>
              <a:rPr lang="en-US" sz="3720">
                <a:solidFill>
                  <a:srgbClr val="695D46"/>
                </a:solidFill>
                <a:latin typeface="Arimo Bold"/>
              </a:rPr>
              <a:t>Multi-Task Learning:</a:t>
            </a:r>
            <a:r>
              <a:rPr lang="en-US" sz="3720">
                <a:solidFill>
                  <a:srgbClr val="695D46"/>
                </a:solidFill>
                <a:latin typeface="Arimo"/>
              </a:rPr>
              <a:t> CRFs can be extended to handle multiple related tasks simultaneously by sharing parameters or features across tasks, leading to improved performance and better generalization.</a:t>
            </a:r>
          </a:p>
          <a:p>
            <a:pPr marL="1118616" lvl="1" indent="-559308" algn="l">
              <a:lnSpc>
                <a:spcPts val="3571"/>
              </a:lnSpc>
              <a:buFont typeface="Arial"/>
              <a:buChar char="•"/>
            </a:pPr>
            <a:r>
              <a:rPr lang="en-US" sz="3720">
                <a:solidFill>
                  <a:srgbClr val="695D46"/>
                </a:solidFill>
                <a:latin typeface="Arimo Bold"/>
              </a:rPr>
              <a:t>Effective Post-Processing</a:t>
            </a:r>
            <a:r>
              <a:rPr lang="en-US" sz="3720">
                <a:solidFill>
                  <a:srgbClr val="695D46"/>
                </a:solidFill>
                <a:latin typeface="Arimo"/>
              </a:rPr>
              <a:t>: In tasks like optical character recognition and speech recognition, CRFs can be used to refine noisy outputs from other models by considering contextual information.</a:t>
            </a:r>
          </a:p>
          <a:p>
            <a:pPr marL="1118616" lvl="1" indent="-559308" algn="l">
              <a:lnSpc>
                <a:spcPts val="3571"/>
              </a:lnSpc>
              <a:buFont typeface="Arial"/>
              <a:buChar char="•"/>
            </a:pPr>
            <a:r>
              <a:rPr lang="en-US" sz="3720">
                <a:solidFill>
                  <a:srgbClr val="695D46"/>
                </a:solidFill>
                <a:latin typeface="Arimo Bold"/>
              </a:rPr>
              <a:t>Interpretability</a:t>
            </a:r>
            <a:r>
              <a:rPr lang="en-US" sz="3720">
                <a:solidFill>
                  <a:srgbClr val="695D46"/>
                </a:solidFill>
                <a:latin typeface="Arimo"/>
              </a:rPr>
              <a:t>: CRFs provide insights into how the model makes predictions by showing the relationships and dependencies between labels in the output sequence or grid.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0" y="10091400"/>
            <a:ext cx="18288000" cy="195600"/>
            <a:chOff x="0" y="0"/>
            <a:chExt cx="24384000" cy="260800"/>
          </a:xfrm>
        </p:grpSpPr>
        <p:sp>
          <p:nvSpPr>
            <p:cNvPr id="3" name="Freeform 3"/>
            <p:cNvSpPr/>
            <p:nvPr/>
          </p:nvSpPr>
          <p:spPr>
            <a:xfrm>
              <a:off x="0" y="0"/>
              <a:ext cx="24384000" cy="260858"/>
            </a:xfrm>
            <a:custGeom>
              <a:avLst/>
              <a:gdLst/>
              <a:ahLst/>
              <a:cxnLst/>
              <a:rect l="l" t="t" r="r" b="b"/>
              <a:pathLst>
                <a:path w="24384000" h="260858">
                  <a:moveTo>
                    <a:pt x="0" y="0"/>
                  </a:moveTo>
                  <a:lnTo>
                    <a:pt x="24384000" y="0"/>
                  </a:lnTo>
                  <a:lnTo>
                    <a:pt x="24384000" y="260858"/>
                  </a:lnTo>
                  <a:lnTo>
                    <a:pt x="0" y="260858"/>
                  </a:lnTo>
                  <a:close/>
                </a:path>
              </a:pathLst>
            </a:custGeom>
            <a:solidFill>
              <a:srgbClr val="4DB6AC"/>
            </a:solidFill>
          </p:spPr>
        </p:sp>
      </p:grpSp>
      <p:sp>
        <p:nvSpPr>
          <p:cNvPr id="4" name="TextBox 4"/>
          <p:cNvSpPr txBox="1"/>
          <p:nvPr/>
        </p:nvSpPr>
        <p:spPr>
          <a:xfrm>
            <a:off x="714825" y="952900"/>
            <a:ext cx="16858350" cy="1260525"/>
          </a:xfrm>
          <a:prstGeom prst="rect">
            <a:avLst/>
          </a:prstGeom>
        </p:spPr>
        <p:txBody>
          <a:bodyPr lIns="0" tIns="0" rIns="0" bIns="0" rtlCol="0" anchor="t">
            <a:spAutoFit/>
          </a:bodyPr>
          <a:lstStyle/>
          <a:p>
            <a:pPr algn="l">
              <a:lnSpc>
                <a:spcPts val="7775"/>
              </a:lnSpc>
            </a:pPr>
            <a:r>
              <a:rPr lang="en-US" sz="6480">
                <a:solidFill>
                  <a:srgbClr val="EF6C00"/>
                </a:solidFill>
                <a:latin typeface="Arimo Bold"/>
              </a:rPr>
              <a:t>DISADVANTAGE </a:t>
            </a:r>
          </a:p>
        </p:txBody>
      </p:sp>
      <p:sp>
        <p:nvSpPr>
          <p:cNvPr id="5" name="TextBox 5"/>
          <p:cNvSpPr txBox="1"/>
          <p:nvPr/>
        </p:nvSpPr>
        <p:spPr>
          <a:xfrm>
            <a:off x="714825" y="2662175"/>
            <a:ext cx="16858350" cy="7533450"/>
          </a:xfrm>
          <a:prstGeom prst="rect">
            <a:avLst/>
          </a:prstGeom>
        </p:spPr>
        <p:txBody>
          <a:bodyPr lIns="0" tIns="0" rIns="0" bIns="0" rtlCol="0" anchor="t">
            <a:spAutoFit/>
          </a:bodyPr>
          <a:lstStyle/>
          <a:p>
            <a:pPr marL="1097280" lvl="1" indent="-548640" algn="l">
              <a:lnSpc>
                <a:spcPts val="3974"/>
              </a:lnSpc>
              <a:buFont typeface="Arial"/>
              <a:buChar char="•"/>
            </a:pPr>
            <a:r>
              <a:rPr lang="en-US" sz="3600">
                <a:solidFill>
                  <a:srgbClr val="695D46"/>
                </a:solidFill>
                <a:latin typeface="Open Sans Bold"/>
              </a:rPr>
              <a:t>Complexity</a:t>
            </a:r>
            <a:r>
              <a:rPr lang="en-US" sz="3600">
                <a:solidFill>
                  <a:srgbClr val="695D46"/>
                </a:solidFill>
                <a:latin typeface="Open Sans"/>
              </a:rPr>
              <a:t>: CRFs can become computationally intensive, especially when dealing with large-scale datasets or complex feature sets. Inference and training can require significant computational resources.</a:t>
            </a:r>
          </a:p>
          <a:p>
            <a:pPr marL="1097280" lvl="1" indent="-548640" algn="l">
              <a:lnSpc>
                <a:spcPts val="3974"/>
              </a:lnSpc>
              <a:buFont typeface="Arial"/>
              <a:buChar char="•"/>
            </a:pPr>
            <a:r>
              <a:rPr lang="en-US" sz="3600">
                <a:solidFill>
                  <a:srgbClr val="695D46"/>
                </a:solidFill>
                <a:latin typeface="Open Sans Bold"/>
              </a:rPr>
              <a:t>Feature Engineering</a:t>
            </a:r>
            <a:r>
              <a:rPr lang="en-US" sz="3600">
                <a:solidFill>
                  <a:srgbClr val="695D46"/>
                </a:solidFill>
                <a:latin typeface="Open Sans"/>
              </a:rPr>
              <a:t>: CRFs heavily rely on feature engineering to capture relevant patterns in the data. Designing effective features can be challenging and time-consuming, and the quality of features can greatly impact the model's performance.</a:t>
            </a:r>
          </a:p>
          <a:p>
            <a:pPr marL="1097280" lvl="1" indent="-548640" algn="l">
              <a:lnSpc>
                <a:spcPts val="3974"/>
              </a:lnSpc>
              <a:buFont typeface="Arial"/>
              <a:buChar char="•"/>
            </a:pPr>
            <a:r>
              <a:rPr lang="en-US" sz="3600">
                <a:solidFill>
                  <a:srgbClr val="695D46"/>
                </a:solidFill>
                <a:latin typeface="Open Sans Bold"/>
              </a:rPr>
              <a:t>Scalability</a:t>
            </a:r>
            <a:r>
              <a:rPr lang="en-US" sz="3600">
                <a:solidFill>
                  <a:srgbClr val="695D46"/>
                </a:solidFill>
                <a:latin typeface="Open Sans"/>
              </a:rPr>
              <a:t>: As the length of input sequences or grids increases, the complexity of CRFs can grow exponentially, making them less scalable for very long sequences or grids.</a:t>
            </a:r>
          </a:p>
          <a:p>
            <a:pPr marL="1097280" lvl="1" indent="-548640" algn="l">
              <a:lnSpc>
                <a:spcPts val="3974"/>
              </a:lnSpc>
              <a:buFont typeface="Arial"/>
              <a:buChar char="•"/>
            </a:pPr>
            <a:r>
              <a:rPr lang="en-US" sz="3600">
                <a:solidFill>
                  <a:srgbClr val="695D46"/>
                </a:solidFill>
                <a:latin typeface="Open Sans Bold"/>
              </a:rPr>
              <a:t>Label Bias:</a:t>
            </a:r>
            <a:r>
              <a:rPr lang="en-US" sz="3600">
                <a:solidFill>
                  <a:srgbClr val="695D46"/>
                </a:solidFill>
                <a:latin typeface="Open Sans"/>
              </a:rPr>
              <a:t> CRFs are prone to label bias, where the model assigns more weight to frequent labels, potentially leading to poor generalization for rare labels.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1425" y="129525"/>
            <a:ext cx="18105150" cy="10066050"/>
          </a:xfrm>
          <a:prstGeom prst="rect">
            <a:avLst/>
          </a:prstGeom>
        </p:spPr>
        <p:txBody>
          <a:bodyPr lIns="0" tIns="0" rIns="0" bIns="0" rtlCol="0" anchor="t">
            <a:spAutoFit/>
          </a:bodyPr>
          <a:lstStyle/>
          <a:p>
            <a:pPr marL="1246632" lvl="1" indent="-623316" algn="l">
              <a:lnSpc>
                <a:spcPts val="4795"/>
              </a:lnSpc>
              <a:buFont typeface="Arial"/>
              <a:buChar char="•"/>
            </a:pPr>
            <a:r>
              <a:rPr lang="en-US" sz="4440">
                <a:solidFill>
                  <a:srgbClr val="695D46"/>
                </a:solidFill>
                <a:latin typeface="Arimo Bold"/>
              </a:rPr>
              <a:t>Global Dependencies</a:t>
            </a:r>
            <a:r>
              <a:rPr lang="en-US" sz="4440">
                <a:solidFill>
                  <a:srgbClr val="695D46"/>
                </a:solidFill>
                <a:latin typeface="Arimo"/>
              </a:rPr>
              <a:t>: While modeling global dependencies is an advantage, it can also lead to increased complexity and potential overfitting, particularly when dealing with noisy or ambiguous data.</a:t>
            </a:r>
          </a:p>
          <a:p>
            <a:pPr marL="1246632" lvl="1" indent="-623316" algn="l">
              <a:lnSpc>
                <a:spcPts val="4795"/>
              </a:lnSpc>
              <a:buFont typeface="Arial"/>
              <a:buChar char="•"/>
            </a:pPr>
            <a:r>
              <a:rPr lang="en-US" sz="4440">
                <a:solidFill>
                  <a:srgbClr val="695D46"/>
                </a:solidFill>
                <a:latin typeface="Arimo Bold"/>
              </a:rPr>
              <a:t>Limited Expressiveness</a:t>
            </a:r>
            <a:r>
              <a:rPr lang="en-US" sz="4440">
                <a:solidFill>
                  <a:srgbClr val="695D46"/>
                </a:solidFill>
                <a:latin typeface="Arimo"/>
              </a:rPr>
              <a:t>: CRFs might struggle with capturing complex and non-linear relationships between features, as they primarily rely on linear combination of features.</a:t>
            </a:r>
          </a:p>
          <a:p>
            <a:pPr marL="1246632" lvl="1" indent="-623316" algn="l">
              <a:lnSpc>
                <a:spcPts val="4795"/>
              </a:lnSpc>
              <a:buFont typeface="Arial"/>
              <a:buChar char="•"/>
            </a:pPr>
            <a:r>
              <a:rPr lang="en-US" sz="4440">
                <a:solidFill>
                  <a:srgbClr val="695D46"/>
                </a:solidFill>
                <a:latin typeface="Arimo Bold"/>
              </a:rPr>
              <a:t>Lack of Flexibility in Output:</a:t>
            </a:r>
            <a:r>
              <a:rPr lang="en-US" sz="4440">
                <a:solidFill>
                  <a:srgbClr val="695D46"/>
                </a:solidFill>
                <a:latin typeface="Arimo"/>
              </a:rPr>
              <a:t> CRFs are most suitable for tasks with structured outputs. </a:t>
            </a:r>
          </a:p>
          <a:p>
            <a:pPr marL="1246632" lvl="1" indent="-623316" algn="l">
              <a:lnSpc>
                <a:spcPts val="4795"/>
              </a:lnSpc>
              <a:buFont typeface="Arial"/>
              <a:buChar char="•"/>
            </a:pPr>
            <a:r>
              <a:rPr lang="en-US" sz="4440">
                <a:solidFill>
                  <a:srgbClr val="695D46"/>
                </a:solidFill>
                <a:latin typeface="Arimo Bold"/>
              </a:rPr>
              <a:t>Parameter Tuning:</a:t>
            </a:r>
            <a:r>
              <a:rPr lang="en-US" sz="4440">
                <a:solidFill>
                  <a:srgbClr val="695D46"/>
                </a:solidFill>
                <a:latin typeface="Arimo"/>
              </a:rPr>
              <a:t> Selecting appropriate parameters for CRFs, such as regularization terms or smoothing parameters, can be a non-trivial process that requires domain expertise.</a:t>
            </a:r>
          </a:p>
          <a:p>
            <a:pPr marL="1246632" lvl="1" indent="-623316" algn="l">
              <a:lnSpc>
                <a:spcPts val="4795"/>
              </a:lnSpc>
              <a:buFont typeface="Arial"/>
              <a:buChar char="•"/>
            </a:pPr>
            <a:r>
              <a:rPr lang="en-US" sz="4440">
                <a:solidFill>
                  <a:srgbClr val="695D46"/>
                </a:solidFill>
                <a:latin typeface="Arimo Bold"/>
              </a:rPr>
              <a:t>Interpretability Challenges</a:t>
            </a:r>
            <a:r>
              <a:rPr lang="en-US" sz="4440">
                <a:solidFill>
                  <a:srgbClr val="695D46"/>
                </a:solidFill>
                <a:latin typeface="Arimo"/>
              </a:rPr>
              <a:t>: While CRFs provide insights into dependencies, understanding complex interactions between labels and features can still be challenging due to the model's complexity.</a:t>
            </a:r>
          </a:p>
          <a:p>
            <a:pPr marL="1246632" lvl="1" indent="-623316" algn="l">
              <a:lnSpc>
                <a:spcPts val="4795"/>
              </a:lnSpc>
              <a:buFont typeface="Arial"/>
              <a:buChar char="•"/>
            </a:pPr>
            <a:r>
              <a:rPr lang="en-US" sz="4440">
                <a:solidFill>
                  <a:srgbClr val="695D46"/>
                </a:solidFill>
                <a:latin typeface="Arimo Bold"/>
              </a:rPr>
              <a:t>Data Annotation:</a:t>
            </a:r>
            <a:r>
              <a:rPr lang="en-US" sz="4440">
                <a:solidFill>
                  <a:srgbClr val="695D46"/>
                </a:solidFill>
                <a:latin typeface="Arimo"/>
              </a:rPr>
              <a:t> Structured prediction tasks often require detailed and specific annotations, which can be more time-consuming and expensive to collect compared to simple classification tasks.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0" y="10091400"/>
            <a:ext cx="18288000" cy="195600"/>
            <a:chOff x="0" y="0"/>
            <a:chExt cx="24384000" cy="260800"/>
          </a:xfrm>
        </p:grpSpPr>
        <p:sp>
          <p:nvSpPr>
            <p:cNvPr id="3" name="Freeform 3"/>
            <p:cNvSpPr/>
            <p:nvPr/>
          </p:nvSpPr>
          <p:spPr>
            <a:xfrm>
              <a:off x="0" y="0"/>
              <a:ext cx="24384000" cy="260858"/>
            </a:xfrm>
            <a:custGeom>
              <a:avLst/>
              <a:gdLst/>
              <a:ahLst/>
              <a:cxnLst/>
              <a:rect l="l" t="t" r="r" b="b"/>
              <a:pathLst>
                <a:path w="24384000" h="260858">
                  <a:moveTo>
                    <a:pt x="0" y="0"/>
                  </a:moveTo>
                  <a:lnTo>
                    <a:pt x="24384000" y="0"/>
                  </a:lnTo>
                  <a:lnTo>
                    <a:pt x="24384000" y="260858"/>
                  </a:lnTo>
                  <a:lnTo>
                    <a:pt x="0" y="260858"/>
                  </a:lnTo>
                  <a:close/>
                </a:path>
              </a:pathLst>
            </a:custGeom>
            <a:solidFill>
              <a:srgbClr val="4DB6AC"/>
            </a:solidFill>
          </p:spPr>
        </p:sp>
      </p:grpSp>
      <p:sp>
        <p:nvSpPr>
          <p:cNvPr id="4" name="TextBox 4"/>
          <p:cNvSpPr txBox="1"/>
          <p:nvPr/>
        </p:nvSpPr>
        <p:spPr>
          <a:xfrm>
            <a:off x="714825" y="952900"/>
            <a:ext cx="16858350" cy="1260525"/>
          </a:xfrm>
          <a:prstGeom prst="rect">
            <a:avLst/>
          </a:prstGeom>
        </p:spPr>
        <p:txBody>
          <a:bodyPr lIns="0" tIns="0" rIns="0" bIns="0" rtlCol="0" anchor="t">
            <a:spAutoFit/>
          </a:bodyPr>
          <a:lstStyle/>
          <a:p>
            <a:pPr algn="l">
              <a:lnSpc>
                <a:spcPts val="7775"/>
              </a:lnSpc>
            </a:pPr>
            <a:r>
              <a:rPr lang="en-US" sz="6480">
                <a:solidFill>
                  <a:srgbClr val="EF6C00"/>
                </a:solidFill>
                <a:latin typeface="Arimo Bold"/>
              </a:rPr>
              <a:t>APPLICATION </a:t>
            </a:r>
          </a:p>
        </p:txBody>
      </p:sp>
      <p:sp>
        <p:nvSpPr>
          <p:cNvPr id="5" name="TextBox 5"/>
          <p:cNvSpPr txBox="1"/>
          <p:nvPr/>
        </p:nvSpPr>
        <p:spPr>
          <a:xfrm>
            <a:off x="714825" y="2566925"/>
            <a:ext cx="16858350" cy="6479700"/>
          </a:xfrm>
          <a:prstGeom prst="rect">
            <a:avLst/>
          </a:prstGeom>
        </p:spPr>
        <p:txBody>
          <a:bodyPr lIns="0" tIns="0" rIns="0" bIns="0" rtlCol="0" anchor="t">
            <a:spAutoFit/>
          </a:bodyPr>
          <a:lstStyle/>
          <a:p>
            <a:pPr algn="l">
              <a:lnSpc>
                <a:spcPts val="4967"/>
              </a:lnSpc>
            </a:pPr>
            <a:r>
              <a:rPr lang="en-US" sz="3600">
                <a:solidFill>
                  <a:srgbClr val="695D46"/>
                </a:solidFill>
                <a:latin typeface="Open Sans"/>
              </a:rPr>
              <a:t>Given their ability to model sequential data, CRFs are often used in Natural Language Processing, and have many applications in that area. One such application we discussed is Parts-of-Speech tagging. Parts of speech of a sentence rely on previous words, and by using feature functions that take advantage of this, we can use CRFs to learn how to distinguish which words of a sentence correspond to which POS. Another similar application is Named Entity recognition, or extracting Proper nouns from sentences. Conditional Random Fields can be used to predict any sequence in which multiple variables depend on each other. Other applications include parts-recognition in Images and gene prediction.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0" y="10091400"/>
            <a:ext cx="18288000" cy="195600"/>
            <a:chOff x="0" y="0"/>
            <a:chExt cx="24384000" cy="260800"/>
          </a:xfrm>
        </p:grpSpPr>
        <p:sp>
          <p:nvSpPr>
            <p:cNvPr id="3" name="Freeform 3"/>
            <p:cNvSpPr/>
            <p:nvPr/>
          </p:nvSpPr>
          <p:spPr>
            <a:xfrm>
              <a:off x="0" y="0"/>
              <a:ext cx="24384000" cy="260858"/>
            </a:xfrm>
            <a:custGeom>
              <a:avLst/>
              <a:gdLst/>
              <a:ahLst/>
              <a:cxnLst/>
              <a:rect l="l" t="t" r="r" b="b"/>
              <a:pathLst>
                <a:path w="24384000" h="260858">
                  <a:moveTo>
                    <a:pt x="0" y="0"/>
                  </a:moveTo>
                  <a:lnTo>
                    <a:pt x="24384000" y="0"/>
                  </a:lnTo>
                  <a:lnTo>
                    <a:pt x="24384000" y="260858"/>
                  </a:lnTo>
                  <a:lnTo>
                    <a:pt x="0" y="260858"/>
                  </a:lnTo>
                  <a:close/>
                </a:path>
              </a:pathLst>
            </a:custGeom>
            <a:solidFill>
              <a:srgbClr val="4DB6AC"/>
            </a:solidFill>
          </p:spPr>
        </p:sp>
      </p:grpSp>
      <p:sp>
        <p:nvSpPr>
          <p:cNvPr id="4" name="TextBox 4"/>
          <p:cNvSpPr txBox="1"/>
          <p:nvPr/>
        </p:nvSpPr>
        <p:spPr>
          <a:xfrm>
            <a:off x="714825" y="952900"/>
            <a:ext cx="16858350" cy="1260525"/>
          </a:xfrm>
          <a:prstGeom prst="rect">
            <a:avLst/>
          </a:prstGeom>
        </p:spPr>
        <p:txBody>
          <a:bodyPr lIns="0" tIns="0" rIns="0" bIns="0" rtlCol="0" anchor="t">
            <a:spAutoFit/>
          </a:bodyPr>
          <a:lstStyle/>
          <a:p>
            <a:pPr algn="l">
              <a:lnSpc>
                <a:spcPts val="7775"/>
              </a:lnSpc>
            </a:pPr>
            <a:r>
              <a:rPr lang="en-US" sz="6480">
                <a:solidFill>
                  <a:srgbClr val="EF6C00"/>
                </a:solidFill>
                <a:latin typeface="Arimo Bold"/>
              </a:rPr>
              <a:t>End Notes</a:t>
            </a:r>
          </a:p>
        </p:txBody>
      </p:sp>
      <p:sp>
        <p:nvSpPr>
          <p:cNvPr id="5" name="TextBox 5"/>
          <p:cNvSpPr txBox="1"/>
          <p:nvPr/>
        </p:nvSpPr>
        <p:spPr>
          <a:xfrm>
            <a:off x="714825" y="2662175"/>
            <a:ext cx="16858350" cy="6384450"/>
          </a:xfrm>
          <a:prstGeom prst="rect">
            <a:avLst/>
          </a:prstGeom>
        </p:spPr>
        <p:txBody>
          <a:bodyPr lIns="0" tIns="0" rIns="0" bIns="0" rtlCol="0" anchor="t">
            <a:spAutoFit/>
          </a:bodyPr>
          <a:lstStyle/>
          <a:p>
            <a:pPr marL="1097280" lvl="1" indent="-548640" algn="l">
              <a:lnSpc>
                <a:spcPts val="3974"/>
              </a:lnSpc>
              <a:buFont typeface="Arial"/>
              <a:buChar char="•"/>
            </a:pPr>
            <a:r>
              <a:rPr lang="en-US" sz="3600">
                <a:solidFill>
                  <a:srgbClr val="695D46"/>
                </a:solidFill>
                <a:latin typeface="Open Sans"/>
              </a:rPr>
              <a:t>Entities are parts of text that are of interest for the business problem at hand</a:t>
            </a:r>
          </a:p>
          <a:p>
            <a:pPr marL="1097280" lvl="1" indent="-548640" algn="l">
              <a:lnSpc>
                <a:spcPts val="3974"/>
              </a:lnSpc>
              <a:buFont typeface="Arial"/>
              <a:buChar char="•"/>
            </a:pPr>
            <a:r>
              <a:rPr lang="en-US" sz="3600">
                <a:solidFill>
                  <a:srgbClr val="695D46"/>
                </a:solidFill>
                <a:latin typeface="Open Sans"/>
              </a:rPr>
              <a:t>Sequence of words or tokens matter in identifying entities</a:t>
            </a:r>
          </a:p>
          <a:p>
            <a:pPr marL="1097280" lvl="1" indent="-548640" algn="l">
              <a:lnSpc>
                <a:spcPts val="3974"/>
              </a:lnSpc>
              <a:buFont typeface="Arial"/>
              <a:buChar char="•"/>
            </a:pPr>
            <a:r>
              <a:rPr lang="en-US" sz="3600">
                <a:solidFill>
                  <a:srgbClr val="695D46"/>
                </a:solidFill>
                <a:latin typeface="Open Sans"/>
              </a:rPr>
              <a:t>Pattern recognition approaches such as Regular Expressions or graph-based models such as Hidden Markov Model and Maximum Entropy Markov Model can help in identifying entities. However, Conditional Random Fields (CRF) is a popular and arguably a better candidate for entity recognition problems.</a:t>
            </a:r>
          </a:p>
          <a:p>
            <a:pPr marL="1097280" lvl="1" indent="-548640" algn="l">
              <a:lnSpc>
                <a:spcPts val="3974"/>
              </a:lnSpc>
              <a:buFont typeface="Arial"/>
              <a:buChar char="•"/>
            </a:pPr>
            <a:r>
              <a:rPr lang="en-US" sz="3600">
                <a:solidFill>
                  <a:srgbClr val="695D46"/>
                </a:solidFill>
                <a:latin typeface="Open Sans"/>
              </a:rPr>
              <a:t>CRF is an undirected graph-based model that considered words that not only occur before the entity but also after it</a:t>
            </a:r>
          </a:p>
          <a:p>
            <a:pPr marL="1097280" lvl="1" indent="-548640" algn="l">
              <a:lnSpc>
                <a:spcPts val="3974"/>
              </a:lnSpc>
              <a:buFont typeface="Arial"/>
              <a:buChar char="•"/>
            </a:pPr>
            <a:r>
              <a:rPr lang="en-US" sz="3600">
                <a:solidFill>
                  <a:srgbClr val="695D46"/>
                </a:solidFill>
                <a:latin typeface="Open Sans"/>
              </a:rPr>
              <a:t>The Python code provided helps in training a CRF model and extracting entities from text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l="14301" t="29590" r="15767" b="8255"/>
          <a:stretch>
            <a:fillRect/>
          </a:stretch>
        </p:blipFill>
        <p:spPr>
          <a:xfrm>
            <a:off x="3395661" y="0"/>
            <a:ext cx="11574157" cy="10287000"/>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28869" y="2094973"/>
            <a:ext cx="14637176" cy="6131092"/>
            <a:chOff x="0" y="0"/>
            <a:chExt cx="19516235" cy="8174790"/>
          </a:xfrm>
        </p:grpSpPr>
        <p:sp>
          <p:nvSpPr>
            <p:cNvPr id="3" name="TextBox 3"/>
            <p:cNvSpPr txBox="1"/>
            <p:nvPr/>
          </p:nvSpPr>
          <p:spPr>
            <a:xfrm>
              <a:off x="0" y="3761519"/>
              <a:ext cx="19516235" cy="4413270"/>
            </a:xfrm>
            <a:prstGeom prst="rect">
              <a:avLst/>
            </a:prstGeom>
          </p:spPr>
          <p:txBody>
            <a:bodyPr lIns="0" tIns="0" rIns="0" bIns="0" rtlCol="0" anchor="t">
              <a:spAutoFit/>
            </a:bodyPr>
            <a:lstStyle/>
            <a:p>
              <a:pPr algn="ctr">
                <a:lnSpc>
                  <a:spcPts val="23972"/>
                </a:lnSpc>
              </a:pPr>
              <a:r>
                <a:rPr lang="en-US" sz="23972">
                  <a:solidFill>
                    <a:srgbClr val="FFDF2B"/>
                  </a:solidFill>
                  <a:latin typeface="Libre Franklin Heavy"/>
                </a:rPr>
                <a:t>YOU!</a:t>
              </a:r>
            </a:p>
          </p:txBody>
        </p:sp>
        <p:sp>
          <p:nvSpPr>
            <p:cNvPr id="4" name="TextBox 4"/>
            <p:cNvSpPr txBox="1"/>
            <p:nvPr/>
          </p:nvSpPr>
          <p:spPr>
            <a:xfrm>
              <a:off x="376647" y="333375"/>
              <a:ext cx="18895618" cy="3324611"/>
            </a:xfrm>
            <a:prstGeom prst="rect">
              <a:avLst/>
            </a:prstGeom>
          </p:spPr>
          <p:txBody>
            <a:bodyPr lIns="0" tIns="0" rIns="0" bIns="0" rtlCol="0" anchor="t">
              <a:spAutoFit/>
            </a:bodyPr>
            <a:lstStyle/>
            <a:p>
              <a:pPr algn="ctr">
                <a:lnSpc>
                  <a:spcPts val="18011"/>
                </a:lnSpc>
              </a:pPr>
              <a:r>
                <a:rPr lang="en-US" sz="18011">
                  <a:solidFill>
                    <a:srgbClr val="FFDF2B"/>
                  </a:solidFill>
                  <a:latin typeface="Libre Franklin Heavy"/>
                </a:rPr>
                <a:t>THANK</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0" y="10091400"/>
            <a:ext cx="18288000" cy="195600"/>
            <a:chOff x="0" y="0"/>
            <a:chExt cx="24384000" cy="260800"/>
          </a:xfrm>
        </p:grpSpPr>
        <p:sp>
          <p:nvSpPr>
            <p:cNvPr id="3" name="Freeform 3"/>
            <p:cNvSpPr/>
            <p:nvPr/>
          </p:nvSpPr>
          <p:spPr>
            <a:xfrm>
              <a:off x="0" y="0"/>
              <a:ext cx="24384000" cy="260858"/>
            </a:xfrm>
            <a:custGeom>
              <a:avLst/>
              <a:gdLst/>
              <a:ahLst/>
              <a:cxnLst/>
              <a:rect l="l" t="t" r="r" b="b"/>
              <a:pathLst>
                <a:path w="24384000" h="260858">
                  <a:moveTo>
                    <a:pt x="0" y="0"/>
                  </a:moveTo>
                  <a:lnTo>
                    <a:pt x="24384000" y="0"/>
                  </a:lnTo>
                  <a:lnTo>
                    <a:pt x="24384000" y="260858"/>
                  </a:lnTo>
                  <a:lnTo>
                    <a:pt x="0" y="260858"/>
                  </a:lnTo>
                  <a:close/>
                </a:path>
              </a:pathLst>
            </a:custGeom>
            <a:solidFill>
              <a:srgbClr val="4DB6AC"/>
            </a:solidFill>
          </p:spPr>
        </p:sp>
      </p:grpSp>
      <p:sp>
        <p:nvSpPr>
          <p:cNvPr id="4" name="TextBox 4"/>
          <p:cNvSpPr txBox="1"/>
          <p:nvPr/>
        </p:nvSpPr>
        <p:spPr>
          <a:xfrm>
            <a:off x="714825" y="952900"/>
            <a:ext cx="16858350" cy="1260525"/>
          </a:xfrm>
          <a:prstGeom prst="rect">
            <a:avLst/>
          </a:prstGeom>
        </p:spPr>
        <p:txBody>
          <a:bodyPr lIns="0" tIns="0" rIns="0" bIns="0" rtlCol="0" anchor="t">
            <a:spAutoFit/>
          </a:bodyPr>
          <a:lstStyle/>
          <a:p>
            <a:pPr algn="ctr">
              <a:lnSpc>
                <a:spcPts val="7775"/>
              </a:lnSpc>
            </a:pPr>
            <a:r>
              <a:rPr lang="en-US" sz="6480">
                <a:solidFill>
                  <a:srgbClr val="EF6C00"/>
                </a:solidFill>
                <a:latin typeface="Arimo Bold"/>
              </a:rPr>
              <a:t>INTRODUCTION </a:t>
            </a:r>
          </a:p>
        </p:txBody>
      </p:sp>
      <p:sp>
        <p:nvSpPr>
          <p:cNvPr id="5" name="TextBox 5"/>
          <p:cNvSpPr txBox="1"/>
          <p:nvPr/>
        </p:nvSpPr>
        <p:spPr>
          <a:xfrm>
            <a:off x="714825" y="2652650"/>
            <a:ext cx="16858350" cy="6393975"/>
          </a:xfrm>
          <a:prstGeom prst="rect">
            <a:avLst/>
          </a:prstGeom>
        </p:spPr>
        <p:txBody>
          <a:bodyPr lIns="0" tIns="0" rIns="0" bIns="0" rtlCol="0" anchor="t">
            <a:spAutoFit/>
          </a:bodyPr>
          <a:lstStyle/>
          <a:p>
            <a:pPr algn="l">
              <a:lnSpc>
                <a:spcPts val="3676"/>
              </a:lnSpc>
            </a:pPr>
            <a:r>
              <a:rPr lang="en-US" sz="3330">
                <a:solidFill>
                  <a:srgbClr val="695D46"/>
                </a:solidFill>
                <a:latin typeface="Open Sans"/>
              </a:rPr>
              <a:t>Conditional random fields (CRFs) are a class of statistical modeling methods often applied in pattern recognition and machine learning and used for structured prediction. Whereas a classifier predicts a label for a single sample without considering "neighbouring" samples, a CRF can take context into account. To do so, the predictions are modelled as a graphical model, which represents the presence of dependencies between the predictions. What kind of graph is used depends on the application. </a:t>
            </a:r>
          </a:p>
          <a:p>
            <a:pPr algn="l">
              <a:lnSpc>
                <a:spcPts val="3676"/>
              </a:lnSpc>
            </a:pPr>
            <a:r>
              <a:rPr lang="en-US" sz="3330">
                <a:solidFill>
                  <a:srgbClr val="695D46"/>
                </a:solidFill>
                <a:latin typeface="Open Sans"/>
              </a:rPr>
              <a:t>examples where CRFs are used are: labeling or parsing of sequential data for natural language processing or biological sequences,[1] part-of-speech tagging, shallow parsing,[2] named entity recognition,[3] gene finding, peptide critical functional region finding,[4] and object recognition[5] and image segmentation in computer vision.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0"/>
            <a:ext cx="9144000" cy="10287000"/>
            <a:chOff x="0" y="0"/>
            <a:chExt cx="12192000" cy="13716000"/>
          </a:xfrm>
        </p:grpSpPr>
        <p:sp>
          <p:nvSpPr>
            <p:cNvPr id="3" name="Freeform 3"/>
            <p:cNvSpPr/>
            <p:nvPr/>
          </p:nvSpPr>
          <p:spPr>
            <a:xfrm>
              <a:off x="0" y="0"/>
              <a:ext cx="12192000" cy="13716000"/>
            </a:xfrm>
            <a:custGeom>
              <a:avLst/>
              <a:gdLst/>
              <a:ahLst/>
              <a:cxnLst/>
              <a:rect l="l" t="t" r="r" b="b"/>
              <a:pathLst>
                <a:path w="12192000" h="13716000">
                  <a:moveTo>
                    <a:pt x="0" y="0"/>
                  </a:moveTo>
                  <a:lnTo>
                    <a:pt x="12192000" y="0"/>
                  </a:lnTo>
                  <a:lnTo>
                    <a:pt x="12192000" y="13716000"/>
                  </a:lnTo>
                  <a:lnTo>
                    <a:pt x="0" y="13716000"/>
                  </a:lnTo>
                  <a:close/>
                </a:path>
              </a:pathLst>
            </a:custGeom>
            <a:solidFill>
              <a:srgbClr val="4DB6AC"/>
            </a:solidFill>
          </p:spPr>
        </p:sp>
      </p:grpSp>
      <p:sp>
        <p:nvSpPr>
          <p:cNvPr id="4" name="AutoShape 4"/>
          <p:cNvSpPr/>
          <p:nvPr/>
        </p:nvSpPr>
        <p:spPr>
          <a:xfrm rot="134309">
            <a:off x="10039928" y="8981475"/>
            <a:ext cx="975444" cy="0"/>
          </a:xfrm>
          <a:prstGeom prst="line">
            <a:avLst/>
          </a:prstGeom>
          <a:ln w="19050" cap="rnd">
            <a:solidFill>
              <a:srgbClr val="FFFFFF"/>
            </a:solidFill>
            <a:prstDash val="solid"/>
            <a:headEnd type="none" w="sm" len="sm"/>
            <a:tailEnd type="none" w="sm" len="sm"/>
          </a:ln>
        </p:spPr>
      </p:sp>
      <p:sp>
        <p:nvSpPr>
          <p:cNvPr id="5" name="TextBox 5"/>
          <p:cNvSpPr txBox="1"/>
          <p:nvPr/>
        </p:nvSpPr>
        <p:spPr>
          <a:xfrm>
            <a:off x="622425" y="709400"/>
            <a:ext cx="7907550" cy="1278525"/>
          </a:xfrm>
          <a:prstGeom prst="rect">
            <a:avLst/>
          </a:prstGeom>
        </p:spPr>
        <p:txBody>
          <a:bodyPr lIns="0" tIns="0" rIns="0" bIns="0" rtlCol="0" anchor="t">
            <a:spAutoFit/>
          </a:bodyPr>
          <a:lstStyle/>
          <a:p>
            <a:pPr algn="ctr">
              <a:lnSpc>
                <a:spcPts val="9072"/>
              </a:lnSpc>
            </a:pPr>
            <a:r>
              <a:rPr lang="en-US" sz="7560">
                <a:solidFill>
                  <a:srgbClr val="EF6C00"/>
                </a:solidFill>
                <a:latin typeface="Arimo Bold"/>
              </a:rPr>
              <a:t>CRF DEFINITION </a:t>
            </a:r>
          </a:p>
        </p:txBody>
      </p:sp>
      <p:sp>
        <p:nvSpPr>
          <p:cNvPr id="6" name="TextBox 6"/>
          <p:cNvSpPr txBox="1"/>
          <p:nvPr/>
        </p:nvSpPr>
        <p:spPr>
          <a:xfrm>
            <a:off x="622425" y="2170775"/>
            <a:ext cx="7907550" cy="7558350"/>
          </a:xfrm>
          <a:prstGeom prst="rect">
            <a:avLst/>
          </a:prstGeom>
        </p:spPr>
        <p:txBody>
          <a:bodyPr lIns="0" tIns="0" rIns="0" bIns="0" rtlCol="0" anchor="t">
            <a:spAutoFit/>
          </a:bodyPr>
          <a:lstStyle/>
          <a:p>
            <a:pPr algn="ctr">
              <a:lnSpc>
                <a:spcPts val="5040"/>
              </a:lnSpc>
            </a:pPr>
            <a:r>
              <a:rPr lang="en-US" sz="4200">
                <a:solidFill>
                  <a:srgbClr val="695D46"/>
                </a:solidFill>
                <a:latin typeface="Open Sans"/>
              </a:rPr>
              <a:t>• A linear chain CRF is a distribution </a:t>
            </a:r>
          </a:p>
          <a:p>
            <a:pPr algn="ctr">
              <a:lnSpc>
                <a:spcPts val="5040"/>
              </a:lnSpc>
            </a:pPr>
            <a:r>
              <a:rPr lang="en-US" sz="4200">
                <a:solidFill>
                  <a:srgbClr val="695D46"/>
                </a:solidFill>
                <a:latin typeface="Open Sans"/>
              </a:rPr>
              <a:t>p(Y|X) that takes the form</a:t>
            </a:r>
          </a:p>
          <a:p>
            <a:pPr algn="ctr">
              <a:lnSpc>
                <a:spcPts val="5040"/>
              </a:lnSpc>
            </a:pPr>
            <a:endParaRPr lang="en-US" sz="4200">
              <a:solidFill>
                <a:srgbClr val="695D46"/>
              </a:solidFill>
              <a:latin typeface="Open Sans"/>
            </a:endParaRPr>
          </a:p>
          <a:p>
            <a:pPr algn="ctr">
              <a:lnSpc>
                <a:spcPts val="5040"/>
              </a:lnSpc>
            </a:pPr>
            <a:endParaRPr lang="en-US" sz="4200">
              <a:solidFill>
                <a:srgbClr val="695D46"/>
              </a:solidFill>
              <a:latin typeface="Open Sans"/>
            </a:endParaRPr>
          </a:p>
          <a:p>
            <a:pPr algn="ctr">
              <a:lnSpc>
                <a:spcPts val="5040"/>
              </a:lnSpc>
            </a:pPr>
            <a:r>
              <a:rPr lang="en-US" sz="4200">
                <a:solidFill>
                  <a:srgbClr val="695D46"/>
                </a:solidFill>
                <a:latin typeface="Open Sans"/>
              </a:rPr>
              <a:t>• Where Z(X) is an instance specific </a:t>
            </a:r>
          </a:p>
          <a:p>
            <a:pPr algn="ctr">
              <a:lnSpc>
                <a:spcPts val="5040"/>
              </a:lnSpc>
            </a:pPr>
            <a:r>
              <a:rPr lang="en-US" sz="4200">
                <a:solidFill>
                  <a:srgbClr val="695D46"/>
                </a:solidFill>
                <a:latin typeface="Open Sans"/>
              </a:rPr>
              <a:t>normalization function</a:t>
            </a:r>
          </a:p>
          <a:p>
            <a:pPr algn="ctr">
              <a:lnSpc>
                <a:spcPts val="5040"/>
              </a:lnSpc>
            </a:pPr>
            <a:endParaRPr lang="en-US" sz="4200">
              <a:solidFill>
                <a:srgbClr val="695D46"/>
              </a:solidFill>
              <a:latin typeface="Open Sans"/>
            </a:endParaRPr>
          </a:p>
        </p:txBody>
      </p:sp>
      <p:sp>
        <p:nvSpPr>
          <p:cNvPr id="7" name="Freeform 7"/>
          <p:cNvSpPr/>
          <p:nvPr/>
        </p:nvSpPr>
        <p:spPr>
          <a:xfrm>
            <a:off x="1220150" y="4160004"/>
            <a:ext cx="7674000" cy="1393090"/>
          </a:xfrm>
          <a:custGeom>
            <a:avLst/>
            <a:gdLst/>
            <a:ahLst/>
            <a:cxnLst/>
            <a:rect l="l" t="t" r="r" b="b"/>
            <a:pathLst>
              <a:path w="7674000" h="1393090">
                <a:moveTo>
                  <a:pt x="0" y="0"/>
                </a:moveTo>
                <a:lnTo>
                  <a:pt x="7674000" y="0"/>
                </a:lnTo>
                <a:lnTo>
                  <a:pt x="7674000" y="1393090"/>
                </a:lnTo>
                <a:lnTo>
                  <a:pt x="0" y="1393090"/>
                </a:lnTo>
                <a:lnTo>
                  <a:pt x="0" y="0"/>
                </a:lnTo>
                <a:close/>
              </a:path>
            </a:pathLst>
          </a:custGeom>
          <a:blipFill>
            <a:blip r:embed="rId2"/>
            <a:stretch>
              <a:fillRect/>
            </a:stretch>
          </a:blipFill>
        </p:spPr>
      </p:sp>
      <p:sp>
        <p:nvSpPr>
          <p:cNvPr id="8" name="Freeform 8"/>
          <p:cNvSpPr/>
          <p:nvPr/>
        </p:nvSpPr>
        <p:spPr>
          <a:xfrm>
            <a:off x="531000" y="7633740"/>
            <a:ext cx="8090402" cy="1545216"/>
          </a:xfrm>
          <a:custGeom>
            <a:avLst/>
            <a:gdLst/>
            <a:ahLst/>
            <a:cxnLst/>
            <a:rect l="l" t="t" r="r" b="b"/>
            <a:pathLst>
              <a:path w="8090402" h="1545216">
                <a:moveTo>
                  <a:pt x="0" y="0"/>
                </a:moveTo>
                <a:lnTo>
                  <a:pt x="8090402" y="0"/>
                </a:lnTo>
                <a:lnTo>
                  <a:pt x="8090402" y="1545216"/>
                </a:lnTo>
                <a:lnTo>
                  <a:pt x="0" y="1545216"/>
                </a:lnTo>
                <a:lnTo>
                  <a:pt x="0" y="0"/>
                </a:lnTo>
                <a:close/>
              </a:path>
            </a:pathLst>
          </a:custGeom>
          <a:blipFill>
            <a:blip r:embed="rId3"/>
            <a:stretch>
              <a:fillRect/>
            </a:stretch>
          </a:blipFill>
        </p:spPr>
      </p:sp>
      <p:sp>
        <p:nvSpPr>
          <p:cNvPr id="9" name="Freeform 9"/>
          <p:cNvSpPr/>
          <p:nvPr/>
        </p:nvSpPr>
        <p:spPr>
          <a:xfrm>
            <a:off x="9571650" y="1448400"/>
            <a:ext cx="8090400" cy="7390200"/>
          </a:xfrm>
          <a:custGeom>
            <a:avLst/>
            <a:gdLst/>
            <a:ahLst/>
            <a:cxnLst/>
            <a:rect l="l" t="t" r="r" b="b"/>
            <a:pathLst>
              <a:path w="8090400" h="7390200">
                <a:moveTo>
                  <a:pt x="0" y="0"/>
                </a:moveTo>
                <a:lnTo>
                  <a:pt x="8090400" y="0"/>
                </a:lnTo>
                <a:lnTo>
                  <a:pt x="8090400" y="7390200"/>
                </a:lnTo>
                <a:lnTo>
                  <a:pt x="0" y="7390200"/>
                </a:lnTo>
                <a:lnTo>
                  <a:pt x="0" y="0"/>
                </a:lnTo>
                <a:close/>
              </a:path>
            </a:pathLst>
          </a:custGeom>
          <a:blipFill>
            <a:blip r:embed="rId4"/>
            <a:stretch>
              <a:fillRect l="-21149" r="-21149"/>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0" y="10091400"/>
            <a:ext cx="18288000" cy="195600"/>
            <a:chOff x="0" y="0"/>
            <a:chExt cx="24384000" cy="260800"/>
          </a:xfrm>
        </p:grpSpPr>
        <p:sp>
          <p:nvSpPr>
            <p:cNvPr id="3" name="Freeform 3"/>
            <p:cNvSpPr/>
            <p:nvPr/>
          </p:nvSpPr>
          <p:spPr>
            <a:xfrm>
              <a:off x="0" y="0"/>
              <a:ext cx="24384000" cy="260858"/>
            </a:xfrm>
            <a:custGeom>
              <a:avLst/>
              <a:gdLst/>
              <a:ahLst/>
              <a:cxnLst/>
              <a:rect l="l" t="t" r="r" b="b"/>
              <a:pathLst>
                <a:path w="24384000" h="260858">
                  <a:moveTo>
                    <a:pt x="0" y="0"/>
                  </a:moveTo>
                  <a:lnTo>
                    <a:pt x="24384000" y="0"/>
                  </a:lnTo>
                  <a:lnTo>
                    <a:pt x="24384000" y="260858"/>
                  </a:lnTo>
                  <a:lnTo>
                    <a:pt x="0" y="260858"/>
                  </a:lnTo>
                  <a:close/>
                </a:path>
              </a:pathLst>
            </a:custGeom>
            <a:solidFill>
              <a:srgbClr val="4DB6AC"/>
            </a:solidFill>
          </p:spPr>
        </p:sp>
      </p:grpSp>
      <p:sp>
        <p:nvSpPr>
          <p:cNvPr id="4" name="TextBox 4"/>
          <p:cNvSpPr txBox="1"/>
          <p:nvPr/>
        </p:nvSpPr>
        <p:spPr>
          <a:xfrm>
            <a:off x="714825" y="952900"/>
            <a:ext cx="16858350" cy="1260525"/>
          </a:xfrm>
          <a:prstGeom prst="rect">
            <a:avLst/>
          </a:prstGeom>
        </p:spPr>
        <p:txBody>
          <a:bodyPr lIns="0" tIns="0" rIns="0" bIns="0" rtlCol="0" anchor="t">
            <a:spAutoFit/>
          </a:bodyPr>
          <a:lstStyle/>
          <a:p>
            <a:pPr algn="l">
              <a:lnSpc>
                <a:spcPts val="7775"/>
              </a:lnSpc>
            </a:pPr>
            <a:r>
              <a:rPr lang="en-US" sz="6480">
                <a:solidFill>
                  <a:srgbClr val="EF6C00"/>
                </a:solidFill>
                <a:latin typeface="Arimo Bold"/>
              </a:rPr>
              <a:t>CHARACTERISTIC FEATURES </a:t>
            </a:r>
          </a:p>
        </p:txBody>
      </p:sp>
      <p:sp>
        <p:nvSpPr>
          <p:cNvPr id="5" name="TextBox 5"/>
          <p:cNvSpPr txBox="1"/>
          <p:nvPr/>
        </p:nvSpPr>
        <p:spPr>
          <a:xfrm>
            <a:off x="714825" y="2614550"/>
            <a:ext cx="16858350" cy="7172475"/>
          </a:xfrm>
          <a:prstGeom prst="rect">
            <a:avLst/>
          </a:prstGeom>
        </p:spPr>
        <p:txBody>
          <a:bodyPr lIns="0" tIns="0" rIns="0" bIns="0" rtlCol="0" anchor="t">
            <a:spAutoFit/>
          </a:bodyPr>
          <a:lstStyle/>
          <a:p>
            <a:pPr marL="1097280" lvl="1" indent="-548640" algn="l">
              <a:lnSpc>
                <a:spcPts val="4471"/>
              </a:lnSpc>
              <a:buFont typeface="Arial"/>
              <a:buChar char="•"/>
            </a:pPr>
            <a:r>
              <a:rPr lang="en-US" sz="3600">
                <a:solidFill>
                  <a:srgbClr val="695D46"/>
                </a:solidFill>
                <a:latin typeface="Open Sans Bold"/>
              </a:rPr>
              <a:t>Conditional Modeling</a:t>
            </a:r>
            <a:r>
              <a:rPr lang="en-US" sz="3600">
                <a:solidFill>
                  <a:srgbClr val="695D46"/>
                </a:solidFill>
                <a:latin typeface="Open Sans"/>
              </a:rPr>
              <a:t>: CRFs focus on modeling the conditional distribution of the output labels given the input features. This is particularly useful for structured prediction tasks where the output is dependent on the input.</a:t>
            </a:r>
          </a:p>
          <a:p>
            <a:pPr marL="1097280" lvl="1" indent="-548640" algn="l">
              <a:lnSpc>
                <a:spcPts val="4471"/>
              </a:lnSpc>
              <a:buFont typeface="Arial"/>
              <a:buChar char="•"/>
            </a:pPr>
            <a:r>
              <a:rPr lang="en-US" sz="3600">
                <a:solidFill>
                  <a:srgbClr val="695D46"/>
                </a:solidFill>
                <a:latin typeface="Open Sans Bold"/>
              </a:rPr>
              <a:t>Graphical Representation:</a:t>
            </a:r>
            <a:r>
              <a:rPr lang="en-US" sz="3600">
                <a:solidFill>
                  <a:srgbClr val="695D46"/>
                </a:solidFill>
                <a:latin typeface="Open Sans"/>
              </a:rPr>
              <a:t> CRFs are often represented using graphical models, where nodes represent input features and output labels, and edges depict the dependencies between them. This graphical representation helps visualize the relationships between variables.</a:t>
            </a:r>
          </a:p>
          <a:p>
            <a:pPr marL="1097280" lvl="1" indent="-548640" algn="l">
              <a:lnSpc>
                <a:spcPts val="4471"/>
              </a:lnSpc>
              <a:buFont typeface="Arial"/>
              <a:buChar char="•"/>
            </a:pPr>
            <a:r>
              <a:rPr lang="en-US" sz="3600">
                <a:solidFill>
                  <a:srgbClr val="695D46"/>
                </a:solidFill>
                <a:latin typeface="Open Sans Bold"/>
              </a:rPr>
              <a:t>Label Dependencies:</a:t>
            </a:r>
            <a:r>
              <a:rPr lang="en-US" sz="3600">
                <a:solidFill>
                  <a:srgbClr val="695D46"/>
                </a:solidFill>
                <a:latin typeface="Open Sans"/>
              </a:rPr>
              <a:t> CRFs model complex dependencies between output labels by considering global interactions and correlations, making them well-suited for tasks where local decisions depend on the entire sequence or grid.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1425" y="647405"/>
            <a:ext cx="18105150" cy="9030691"/>
          </a:xfrm>
          <a:prstGeom prst="rect">
            <a:avLst/>
          </a:prstGeom>
        </p:spPr>
        <p:txBody>
          <a:bodyPr lIns="0" tIns="0" rIns="0" bIns="0" rtlCol="0" anchor="t">
            <a:spAutoFit/>
          </a:bodyPr>
          <a:lstStyle/>
          <a:p>
            <a:pPr marL="1246632" lvl="1" indent="-623316" algn="l">
              <a:lnSpc>
                <a:spcPts val="4795"/>
              </a:lnSpc>
              <a:buFont typeface="Arial"/>
              <a:buChar char="•"/>
            </a:pPr>
            <a:r>
              <a:rPr lang="en-US" sz="4440">
                <a:solidFill>
                  <a:srgbClr val="695D46"/>
                </a:solidFill>
                <a:latin typeface="Arimo Bold"/>
              </a:rPr>
              <a:t>Features Integration:</a:t>
            </a:r>
            <a:r>
              <a:rPr lang="en-US" sz="4440">
                <a:solidFill>
                  <a:srgbClr val="695D46"/>
                </a:solidFill>
                <a:latin typeface="Arimo"/>
              </a:rPr>
              <a:t> CRFs can incorporate various types of features, including local and global features, to capture relevant information from the input data and improve predictive accuracy.</a:t>
            </a:r>
          </a:p>
          <a:p>
            <a:pPr marL="1246632" lvl="1" indent="-623316" algn="l">
              <a:lnSpc>
                <a:spcPts val="4795"/>
              </a:lnSpc>
              <a:buFont typeface="Arial"/>
              <a:buChar char="•"/>
            </a:pPr>
            <a:r>
              <a:rPr lang="en-US" sz="4440">
                <a:solidFill>
                  <a:srgbClr val="695D46"/>
                </a:solidFill>
                <a:latin typeface="Arimo Bold"/>
              </a:rPr>
              <a:t>Structured Learning:</a:t>
            </a:r>
            <a:r>
              <a:rPr lang="en-US" sz="4440">
                <a:solidFill>
                  <a:srgbClr val="695D46"/>
                </a:solidFill>
                <a:latin typeface="Arimo"/>
              </a:rPr>
              <a:t> CRFs enable structured learning, allowing the model to be trained to optimize the overall sequence or grid accuracy, instead of just individual label predictions. This is crucial for maintaining coherence in the output.</a:t>
            </a:r>
          </a:p>
          <a:p>
            <a:pPr marL="1246632" lvl="1" indent="-623316" algn="l">
              <a:lnSpc>
                <a:spcPts val="4795"/>
              </a:lnSpc>
              <a:buFont typeface="Arial"/>
              <a:buChar char="•"/>
            </a:pPr>
            <a:r>
              <a:rPr lang="en-US" sz="4440">
                <a:solidFill>
                  <a:srgbClr val="695D46"/>
                </a:solidFill>
                <a:latin typeface="Arimo Bold"/>
              </a:rPr>
              <a:t>Inference Algorithms:</a:t>
            </a:r>
            <a:r>
              <a:rPr lang="en-US" sz="4440">
                <a:solidFill>
                  <a:srgbClr val="695D46"/>
                </a:solidFill>
                <a:latin typeface="Arimo"/>
              </a:rPr>
              <a:t> Efficient algorithms like the Viterbi algorithm or belief propagation are used for inference in CRFs. These algorithms find the most likely sequence of output labels given the input, facilitating real-time applications.</a:t>
            </a:r>
          </a:p>
          <a:p>
            <a:pPr marL="1246175" lvl="1" indent="-623087" algn="l">
              <a:lnSpc>
                <a:spcPts val="4795"/>
              </a:lnSpc>
              <a:buFont typeface="Arial"/>
              <a:buChar char="•"/>
            </a:pPr>
            <a:r>
              <a:rPr lang="en-US" sz="4440">
                <a:solidFill>
                  <a:srgbClr val="695D46"/>
                </a:solidFill>
                <a:latin typeface="Arimo Bold"/>
              </a:rPr>
              <a:t>Label Transitions</a:t>
            </a:r>
            <a:r>
              <a:rPr lang="en-US" sz="4440">
                <a:solidFill>
                  <a:srgbClr val="695D46"/>
                </a:solidFill>
                <a:latin typeface="Arimo"/>
              </a:rPr>
              <a:t>: CRFs can naturally capture label transition patterns, which are common in sequences. For example, in part-of-speech tagging, certain words are more likely to follow others, and CRFs can capture such patterns.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1425" y="419100"/>
            <a:ext cx="18105150" cy="9429750"/>
          </a:xfrm>
          <a:prstGeom prst="rect">
            <a:avLst/>
          </a:prstGeom>
        </p:spPr>
        <p:txBody>
          <a:bodyPr lIns="0" tIns="0" rIns="0" bIns="0" rtlCol="0" anchor="t">
            <a:spAutoFit/>
          </a:bodyPr>
          <a:lstStyle/>
          <a:p>
            <a:pPr marL="1310640" lvl="1" indent="-655320" algn="l">
              <a:lnSpc>
                <a:spcPts val="5759"/>
              </a:lnSpc>
              <a:buFont typeface="Arial"/>
              <a:buChar char="•"/>
            </a:pPr>
            <a:r>
              <a:rPr lang="en-US" sz="4800">
                <a:solidFill>
                  <a:srgbClr val="695D46"/>
                </a:solidFill>
                <a:latin typeface="Arimo Bold"/>
              </a:rPr>
              <a:t>Structured Output:</a:t>
            </a:r>
            <a:r>
              <a:rPr lang="en-US" sz="4800">
                <a:solidFill>
                  <a:srgbClr val="695D46"/>
                </a:solidFill>
                <a:latin typeface="Arimo"/>
              </a:rPr>
              <a:t> CRFs are well-suited for tasks with structured output, such as sequence labeling, image segmentation, and biological sequence analysis, where the output labels have a specific order or arrangement.</a:t>
            </a:r>
          </a:p>
          <a:p>
            <a:pPr marL="1310640" lvl="1" indent="-655320" algn="l">
              <a:lnSpc>
                <a:spcPts val="5759"/>
              </a:lnSpc>
              <a:buFont typeface="Arial"/>
              <a:buChar char="•"/>
            </a:pPr>
            <a:r>
              <a:rPr lang="en-US" sz="4800">
                <a:solidFill>
                  <a:srgbClr val="695D46"/>
                </a:solidFill>
                <a:latin typeface="Arimo Bold"/>
              </a:rPr>
              <a:t>Interpretable Dependencies:</a:t>
            </a:r>
            <a:r>
              <a:rPr lang="en-US" sz="4800">
                <a:solidFill>
                  <a:srgbClr val="695D46"/>
                </a:solidFill>
                <a:latin typeface="Arimo"/>
              </a:rPr>
              <a:t> The graphical representation of CRFs allows for visualizing and understanding the relationships and dependencies between different output labels and input features, enhancing interpretability.</a:t>
            </a:r>
          </a:p>
          <a:p>
            <a:pPr marL="1310640" lvl="1" indent="-655320" algn="l">
              <a:lnSpc>
                <a:spcPts val="5759"/>
              </a:lnSpc>
              <a:buFont typeface="Arial"/>
              <a:buChar char="•"/>
            </a:pPr>
            <a:r>
              <a:rPr lang="en-US" sz="4800">
                <a:solidFill>
                  <a:srgbClr val="695D46"/>
                </a:solidFill>
                <a:latin typeface="Arimo Bold"/>
              </a:rPr>
              <a:t>Regularization: </a:t>
            </a:r>
            <a:r>
              <a:rPr lang="en-US" sz="4800">
                <a:solidFill>
                  <a:srgbClr val="695D46"/>
                </a:solidFill>
                <a:latin typeface="Arimo"/>
              </a:rPr>
              <a:t>CRFs can naturally incorporate regularization terms to prevent overfitting and improve generalization, which is important when working with limited training data.</a:t>
            </a:r>
          </a:p>
          <a:p>
            <a:pPr algn="l">
              <a:lnSpc>
                <a:spcPts val="5759"/>
              </a:lnSpc>
            </a:pPr>
            <a:endParaRPr lang="en-US" sz="4800">
              <a:solidFill>
                <a:srgbClr val="695D46"/>
              </a:solidFill>
              <a:latin typeface="Arim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0" y="10091400"/>
            <a:ext cx="18288000" cy="195600"/>
            <a:chOff x="0" y="0"/>
            <a:chExt cx="24384000" cy="260800"/>
          </a:xfrm>
        </p:grpSpPr>
        <p:sp>
          <p:nvSpPr>
            <p:cNvPr id="3" name="Freeform 3"/>
            <p:cNvSpPr/>
            <p:nvPr/>
          </p:nvSpPr>
          <p:spPr>
            <a:xfrm>
              <a:off x="0" y="0"/>
              <a:ext cx="24384000" cy="260858"/>
            </a:xfrm>
            <a:custGeom>
              <a:avLst/>
              <a:gdLst/>
              <a:ahLst/>
              <a:cxnLst/>
              <a:rect l="l" t="t" r="r" b="b"/>
              <a:pathLst>
                <a:path w="24384000" h="260858">
                  <a:moveTo>
                    <a:pt x="0" y="0"/>
                  </a:moveTo>
                  <a:lnTo>
                    <a:pt x="24384000" y="0"/>
                  </a:lnTo>
                  <a:lnTo>
                    <a:pt x="24384000" y="260858"/>
                  </a:lnTo>
                  <a:lnTo>
                    <a:pt x="0" y="260858"/>
                  </a:lnTo>
                  <a:close/>
                </a:path>
              </a:pathLst>
            </a:custGeom>
            <a:solidFill>
              <a:srgbClr val="4DB6AC"/>
            </a:solidFill>
          </p:spPr>
        </p:sp>
      </p:grpSp>
      <p:sp>
        <p:nvSpPr>
          <p:cNvPr id="4" name="TextBox 4"/>
          <p:cNvSpPr txBox="1"/>
          <p:nvPr/>
        </p:nvSpPr>
        <p:spPr>
          <a:xfrm>
            <a:off x="714825" y="952900"/>
            <a:ext cx="16858350" cy="1260525"/>
          </a:xfrm>
          <a:prstGeom prst="rect">
            <a:avLst/>
          </a:prstGeom>
        </p:spPr>
        <p:txBody>
          <a:bodyPr lIns="0" tIns="0" rIns="0" bIns="0" rtlCol="0" anchor="t">
            <a:spAutoFit/>
          </a:bodyPr>
          <a:lstStyle/>
          <a:p>
            <a:pPr algn="ctr">
              <a:lnSpc>
                <a:spcPts val="7775"/>
              </a:lnSpc>
            </a:pPr>
            <a:r>
              <a:rPr lang="en-US" sz="6480">
                <a:solidFill>
                  <a:srgbClr val="EF6C00"/>
                </a:solidFill>
                <a:latin typeface="Arimo Bold"/>
              </a:rPr>
              <a:t>MATHEMATICAL OVERVIEW OF CRF</a:t>
            </a:r>
          </a:p>
        </p:txBody>
      </p:sp>
      <p:sp>
        <p:nvSpPr>
          <p:cNvPr id="5" name="TextBox 5"/>
          <p:cNvSpPr txBox="1"/>
          <p:nvPr/>
        </p:nvSpPr>
        <p:spPr>
          <a:xfrm>
            <a:off x="714825" y="2585975"/>
            <a:ext cx="16858350" cy="8170650"/>
          </a:xfrm>
          <a:prstGeom prst="rect">
            <a:avLst/>
          </a:prstGeom>
        </p:spPr>
        <p:txBody>
          <a:bodyPr lIns="0" tIns="0" rIns="0" bIns="0" rtlCol="0" anchor="t">
            <a:spAutoFit/>
          </a:bodyPr>
          <a:lstStyle/>
          <a:p>
            <a:pPr algn="l">
              <a:lnSpc>
                <a:spcPts val="3104"/>
              </a:lnSpc>
            </a:pPr>
            <a:r>
              <a:rPr lang="en-US" sz="2250">
                <a:solidFill>
                  <a:srgbClr val="695D46"/>
                </a:solidFill>
                <a:latin typeface="Open Sans"/>
              </a:rPr>
              <a:t>In CRFs, our input data is sequential, and we have to take previous context into account when making predictions on a data point. To model this behavior, we will use Feature Functions, that will have multiple input values, which are going to be:</a:t>
            </a:r>
          </a:p>
          <a:p>
            <a:pPr algn="l">
              <a:lnSpc>
                <a:spcPts val="3104"/>
              </a:lnSpc>
            </a:pPr>
            <a:r>
              <a:rPr lang="en-US" sz="2250">
                <a:solidFill>
                  <a:srgbClr val="695D46"/>
                </a:solidFill>
                <a:latin typeface="Open Sans"/>
              </a:rPr>
              <a:t>The set of input vectors, X</a:t>
            </a:r>
          </a:p>
          <a:p>
            <a:pPr algn="l">
              <a:lnSpc>
                <a:spcPts val="3104"/>
              </a:lnSpc>
            </a:pPr>
            <a:r>
              <a:rPr lang="en-US" sz="2250">
                <a:solidFill>
                  <a:srgbClr val="695D46"/>
                </a:solidFill>
                <a:latin typeface="Open Sans"/>
              </a:rPr>
              <a:t>The position i of the data point we are predicting</a:t>
            </a:r>
          </a:p>
          <a:p>
            <a:pPr algn="l">
              <a:lnSpc>
                <a:spcPts val="3104"/>
              </a:lnSpc>
            </a:pPr>
            <a:r>
              <a:rPr lang="en-US" sz="2250">
                <a:solidFill>
                  <a:srgbClr val="695D46"/>
                </a:solidFill>
                <a:latin typeface="Open Sans"/>
              </a:rPr>
              <a:t>The label of data point i-1 in X</a:t>
            </a:r>
          </a:p>
          <a:p>
            <a:pPr algn="l">
              <a:lnSpc>
                <a:spcPts val="3104"/>
              </a:lnSpc>
            </a:pPr>
            <a:r>
              <a:rPr lang="en-US" sz="2250">
                <a:solidFill>
                  <a:srgbClr val="695D46"/>
                </a:solidFill>
                <a:latin typeface="Open Sans"/>
              </a:rPr>
              <a:t>The label of data point i in X</a:t>
            </a:r>
          </a:p>
          <a:p>
            <a:pPr algn="l">
              <a:lnSpc>
                <a:spcPts val="3104"/>
              </a:lnSpc>
            </a:pPr>
            <a:r>
              <a:rPr lang="en-US" sz="2250">
                <a:solidFill>
                  <a:srgbClr val="695D46"/>
                </a:solidFill>
                <a:latin typeface="Open Sans"/>
              </a:rPr>
              <a:t>We define the feature function as: f(X,i, fi-1, fi)</a:t>
            </a:r>
          </a:p>
          <a:p>
            <a:pPr algn="l">
              <a:lnSpc>
                <a:spcPts val="3104"/>
              </a:lnSpc>
            </a:pPr>
            <a:r>
              <a:rPr lang="en-US" sz="2250">
                <a:solidFill>
                  <a:srgbClr val="695D46"/>
                </a:solidFill>
                <a:latin typeface="Open Sans"/>
              </a:rPr>
              <a:t>The purpose of the feature function is to express some kind of characteristic of the sequence that the data point represents. </a:t>
            </a:r>
          </a:p>
          <a:p>
            <a:pPr algn="l">
              <a:lnSpc>
                <a:spcPts val="3104"/>
              </a:lnSpc>
            </a:pPr>
            <a:r>
              <a:rPr lang="en-US" sz="2250">
                <a:solidFill>
                  <a:srgbClr val="695D46"/>
                </a:solidFill>
                <a:latin typeface="Open Sans"/>
              </a:rPr>
              <a:t>For instance, if we are using CRFs for Parts-of-Speach tagging, than</a:t>
            </a:r>
          </a:p>
          <a:p>
            <a:pPr algn="l">
              <a:lnSpc>
                <a:spcPts val="3104"/>
              </a:lnSpc>
            </a:pPr>
            <a:r>
              <a:rPr lang="en-US" sz="2250">
                <a:solidFill>
                  <a:srgbClr val="695D46"/>
                </a:solidFill>
                <a:latin typeface="Open Sans"/>
              </a:rPr>
              <a:t>f (X, i, L{i - 1}, L{i} ) = 1 if L{i - 1} is a Noun, and L{i} is a Verb. 0 otherwise.</a:t>
            </a:r>
          </a:p>
          <a:p>
            <a:pPr algn="l">
              <a:lnSpc>
                <a:spcPts val="3104"/>
              </a:lnSpc>
            </a:pPr>
            <a:r>
              <a:rPr lang="en-US" sz="2250">
                <a:solidFill>
                  <a:srgbClr val="695D46"/>
                </a:solidFill>
                <a:latin typeface="Open Sans"/>
              </a:rPr>
              <a:t>Similarly, f (X, i, L{i - 1}, L{i} ) = 1 if L{i - 1} is a Verb and L{i} is an Adverb. 0 otherwise.</a:t>
            </a:r>
          </a:p>
          <a:p>
            <a:pPr algn="l">
              <a:lnSpc>
                <a:spcPts val="3104"/>
              </a:lnSpc>
            </a:pPr>
            <a:endParaRPr lang="en-US" sz="2250">
              <a:solidFill>
                <a:srgbClr val="695D46"/>
              </a:solidFill>
              <a:latin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1425" y="110475"/>
            <a:ext cx="18105150" cy="10085100"/>
          </a:xfrm>
          <a:prstGeom prst="rect">
            <a:avLst/>
          </a:prstGeom>
        </p:spPr>
        <p:txBody>
          <a:bodyPr lIns="0" tIns="0" rIns="0" bIns="0" rtlCol="0" anchor="t">
            <a:spAutoFit/>
          </a:bodyPr>
          <a:lstStyle/>
          <a:p>
            <a:pPr algn="l">
              <a:lnSpc>
                <a:spcPts val="3628"/>
              </a:lnSpc>
            </a:pPr>
            <a:r>
              <a:rPr lang="en-US" sz="3359">
                <a:solidFill>
                  <a:srgbClr val="695D46"/>
                </a:solidFill>
                <a:latin typeface="Arimo"/>
              </a:rPr>
              <a:t>Each feature function is based on the label of the previous word and the current word, and is either a 0 or a 1. To build the conditional field, we next assign each feature function a set of weights (lambda values), which the algorithm is going to learn</a:t>
            </a:r>
          </a:p>
          <a:p>
            <a:pPr algn="l">
              <a:lnSpc>
                <a:spcPts val="3628"/>
              </a:lnSpc>
            </a:pPr>
            <a:endParaRPr lang="en-US" sz="3359">
              <a:solidFill>
                <a:srgbClr val="695D46"/>
              </a:solidFill>
              <a:latin typeface="Arimo"/>
            </a:endParaRPr>
          </a:p>
          <a:p>
            <a:pPr algn="l">
              <a:lnSpc>
                <a:spcPts val="3628"/>
              </a:lnSpc>
            </a:pPr>
            <a:endParaRPr lang="en-US" sz="3359">
              <a:solidFill>
                <a:srgbClr val="695D46"/>
              </a:solidFill>
              <a:latin typeface="Arimo"/>
            </a:endParaRPr>
          </a:p>
          <a:p>
            <a:pPr algn="l">
              <a:lnSpc>
                <a:spcPts val="3628"/>
              </a:lnSpc>
            </a:pPr>
            <a:endParaRPr lang="en-US" sz="3359">
              <a:solidFill>
                <a:srgbClr val="695D46"/>
              </a:solidFill>
              <a:latin typeface="Arimo"/>
            </a:endParaRPr>
          </a:p>
          <a:p>
            <a:pPr algn="l">
              <a:lnSpc>
                <a:spcPts val="3628"/>
              </a:lnSpc>
            </a:pPr>
            <a:endParaRPr lang="en-US" sz="3359">
              <a:solidFill>
                <a:srgbClr val="695D46"/>
              </a:solidFill>
              <a:latin typeface="Arimo"/>
            </a:endParaRPr>
          </a:p>
          <a:p>
            <a:pPr algn="l">
              <a:lnSpc>
                <a:spcPts val="3628"/>
              </a:lnSpc>
            </a:pPr>
            <a:endParaRPr lang="en-US" sz="3359">
              <a:solidFill>
                <a:srgbClr val="695D46"/>
              </a:solidFill>
              <a:latin typeface="Arimo"/>
            </a:endParaRPr>
          </a:p>
          <a:p>
            <a:pPr algn="l">
              <a:lnSpc>
                <a:spcPts val="3628"/>
              </a:lnSpc>
            </a:pPr>
            <a:endParaRPr lang="en-US" sz="3359">
              <a:solidFill>
                <a:srgbClr val="695D46"/>
              </a:solidFill>
              <a:latin typeface="Arimo"/>
            </a:endParaRPr>
          </a:p>
          <a:p>
            <a:pPr algn="l">
              <a:lnSpc>
                <a:spcPts val="3628"/>
              </a:lnSpc>
            </a:pPr>
            <a:r>
              <a:rPr lang="en-US" sz="3359">
                <a:solidFill>
                  <a:srgbClr val="695D46"/>
                </a:solidFill>
                <a:latin typeface="Arimo"/>
              </a:rPr>
              <a:t>To estimate the parameters (lambda), we will use Maximum Liklihood Estimation. To apply the technique, we will first take the Negative Log of the distribution, to make the partial derivative easier to calculate:</a:t>
            </a:r>
          </a:p>
          <a:p>
            <a:pPr algn="l">
              <a:lnSpc>
                <a:spcPts val="3628"/>
              </a:lnSpc>
            </a:pPr>
            <a:endParaRPr lang="en-US" sz="3359">
              <a:solidFill>
                <a:srgbClr val="695D46"/>
              </a:solidFill>
              <a:latin typeface="Arimo"/>
            </a:endParaRPr>
          </a:p>
          <a:p>
            <a:pPr algn="l">
              <a:lnSpc>
                <a:spcPts val="3628"/>
              </a:lnSpc>
            </a:pPr>
            <a:endParaRPr lang="en-US" sz="3359">
              <a:solidFill>
                <a:srgbClr val="695D46"/>
              </a:solidFill>
              <a:latin typeface="Arimo"/>
            </a:endParaRPr>
          </a:p>
          <a:p>
            <a:pPr algn="l">
              <a:lnSpc>
                <a:spcPts val="3628"/>
              </a:lnSpc>
            </a:pPr>
            <a:endParaRPr lang="en-US" sz="3359">
              <a:solidFill>
                <a:srgbClr val="695D46"/>
              </a:solidFill>
              <a:latin typeface="Arimo"/>
            </a:endParaRPr>
          </a:p>
          <a:p>
            <a:pPr algn="l">
              <a:lnSpc>
                <a:spcPts val="3628"/>
              </a:lnSpc>
            </a:pPr>
            <a:endParaRPr lang="en-US" sz="3359">
              <a:solidFill>
                <a:srgbClr val="695D46"/>
              </a:solidFill>
              <a:latin typeface="Arimo"/>
            </a:endParaRPr>
          </a:p>
          <a:p>
            <a:pPr algn="l">
              <a:lnSpc>
                <a:spcPts val="3628"/>
              </a:lnSpc>
            </a:pPr>
            <a:endParaRPr lang="en-US" sz="3359">
              <a:solidFill>
                <a:srgbClr val="695D46"/>
              </a:solidFill>
              <a:latin typeface="Arimo"/>
            </a:endParaRPr>
          </a:p>
          <a:p>
            <a:pPr algn="l">
              <a:lnSpc>
                <a:spcPts val="3628"/>
              </a:lnSpc>
            </a:pPr>
            <a:endParaRPr lang="en-US" sz="3359">
              <a:solidFill>
                <a:srgbClr val="695D46"/>
              </a:solidFill>
              <a:latin typeface="Arimo"/>
            </a:endParaRPr>
          </a:p>
          <a:p>
            <a:pPr algn="l">
              <a:lnSpc>
                <a:spcPts val="3628"/>
              </a:lnSpc>
            </a:pPr>
            <a:endParaRPr lang="en-US" sz="3359">
              <a:solidFill>
                <a:srgbClr val="695D46"/>
              </a:solidFill>
              <a:latin typeface="Arimo"/>
            </a:endParaRPr>
          </a:p>
          <a:p>
            <a:pPr algn="l">
              <a:lnSpc>
                <a:spcPts val="3628"/>
              </a:lnSpc>
            </a:pPr>
            <a:endParaRPr lang="en-US" sz="3359">
              <a:solidFill>
                <a:srgbClr val="695D46"/>
              </a:solidFill>
              <a:latin typeface="Arimo"/>
            </a:endParaRPr>
          </a:p>
          <a:p>
            <a:pPr algn="l">
              <a:lnSpc>
                <a:spcPts val="3628"/>
              </a:lnSpc>
            </a:pPr>
            <a:endParaRPr lang="en-US" sz="3359">
              <a:solidFill>
                <a:srgbClr val="695D46"/>
              </a:solidFill>
              <a:latin typeface="Arimo"/>
            </a:endParaRPr>
          </a:p>
        </p:txBody>
      </p:sp>
      <p:pic>
        <p:nvPicPr>
          <p:cNvPr id="3" name="Picture 3"/>
          <p:cNvPicPr>
            <a:picLocks noChangeAspect="1"/>
          </p:cNvPicPr>
          <p:nvPr/>
        </p:nvPicPr>
        <p:blipFill>
          <a:blip r:embed="rId2"/>
          <a:srcRect/>
          <a:stretch>
            <a:fillRect/>
          </a:stretch>
        </p:blipFill>
        <p:spPr>
          <a:xfrm>
            <a:off x="3847200" y="1496352"/>
            <a:ext cx="9448550" cy="2543840"/>
          </a:xfrm>
          <a:prstGeom prst="rect">
            <a:avLst/>
          </a:prstGeom>
        </p:spPr>
      </p:pic>
      <p:pic>
        <p:nvPicPr>
          <p:cNvPr id="4" name="Picture 4"/>
          <p:cNvPicPr>
            <a:picLocks noChangeAspect="1"/>
          </p:cNvPicPr>
          <p:nvPr/>
        </p:nvPicPr>
        <p:blipFill>
          <a:blip r:embed="rId3"/>
          <a:srcRect/>
          <a:stretch>
            <a:fillRect/>
          </a:stretch>
        </p:blipFill>
        <p:spPr>
          <a:xfrm>
            <a:off x="5343550" y="6174500"/>
            <a:ext cx="7600950" cy="2514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14825" y="556125"/>
            <a:ext cx="17481750" cy="9011700"/>
          </a:xfrm>
          <a:prstGeom prst="rect">
            <a:avLst/>
          </a:prstGeom>
        </p:spPr>
        <p:txBody>
          <a:bodyPr lIns="0" tIns="0" rIns="0" bIns="0" rtlCol="0" anchor="t">
            <a:spAutoFit/>
          </a:bodyPr>
          <a:lstStyle/>
          <a:p>
            <a:pPr algn="l">
              <a:lnSpc>
                <a:spcPts val="3628"/>
              </a:lnSpc>
            </a:pPr>
            <a:r>
              <a:rPr lang="en-US" sz="3359">
                <a:solidFill>
                  <a:srgbClr val="695D46"/>
                </a:solidFill>
                <a:latin typeface="Arimo"/>
              </a:rPr>
              <a:t>To apply Maximum Liklihood on the Negative Log function, we will take the argmin (because minimizing the negative will yield the maximum). To find the minimum, we can take the partial derivative with respect to lambda, and get:</a:t>
            </a:r>
          </a:p>
          <a:p>
            <a:pPr algn="l">
              <a:lnSpc>
                <a:spcPts val="3628"/>
              </a:lnSpc>
            </a:pPr>
            <a:endParaRPr lang="en-US" sz="3359">
              <a:solidFill>
                <a:srgbClr val="695D46"/>
              </a:solidFill>
              <a:latin typeface="Arimo"/>
            </a:endParaRPr>
          </a:p>
          <a:p>
            <a:pPr algn="l">
              <a:lnSpc>
                <a:spcPts val="3628"/>
              </a:lnSpc>
            </a:pPr>
            <a:endParaRPr lang="en-US" sz="3359">
              <a:solidFill>
                <a:srgbClr val="695D46"/>
              </a:solidFill>
              <a:latin typeface="Arimo"/>
            </a:endParaRPr>
          </a:p>
          <a:p>
            <a:pPr algn="l">
              <a:lnSpc>
                <a:spcPts val="3628"/>
              </a:lnSpc>
            </a:pPr>
            <a:endParaRPr lang="en-US" sz="3359">
              <a:solidFill>
                <a:srgbClr val="695D46"/>
              </a:solidFill>
              <a:latin typeface="Arimo"/>
            </a:endParaRPr>
          </a:p>
          <a:p>
            <a:pPr algn="l">
              <a:lnSpc>
                <a:spcPts val="3628"/>
              </a:lnSpc>
            </a:pPr>
            <a:endParaRPr lang="en-US" sz="3359">
              <a:solidFill>
                <a:srgbClr val="695D46"/>
              </a:solidFill>
              <a:latin typeface="Arimo"/>
            </a:endParaRPr>
          </a:p>
          <a:p>
            <a:pPr algn="l">
              <a:lnSpc>
                <a:spcPts val="3628"/>
              </a:lnSpc>
            </a:pPr>
            <a:endParaRPr lang="en-US" sz="3359">
              <a:solidFill>
                <a:srgbClr val="695D46"/>
              </a:solidFill>
              <a:latin typeface="Arimo"/>
            </a:endParaRPr>
          </a:p>
          <a:p>
            <a:pPr algn="l">
              <a:lnSpc>
                <a:spcPts val="3628"/>
              </a:lnSpc>
            </a:pPr>
            <a:endParaRPr lang="en-US" sz="3359">
              <a:solidFill>
                <a:srgbClr val="695D46"/>
              </a:solidFill>
              <a:latin typeface="Arimo"/>
            </a:endParaRPr>
          </a:p>
          <a:p>
            <a:pPr algn="l">
              <a:lnSpc>
                <a:spcPts val="3628"/>
              </a:lnSpc>
            </a:pPr>
            <a:endParaRPr lang="en-US" sz="3359">
              <a:solidFill>
                <a:srgbClr val="695D46"/>
              </a:solidFill>
              <a:latin typeface="Arimo"/>
            </a:endParaRPr>
          </a:p>
          <a:p>
            <a:pPr algn="l">
              <a:lnSpc>
                <a:spcPts val="3628"/>
              </a:lnSpc>
            </a:pPr>
            <a:endParaRPr lang="en-US" sz="3359">
              <a:solidFill>
                <a:srgbClr val="695D46"/>
              </a:solidFill>
              <a:latin typeface="Arimo"/>
            </a:endParaRPr>
          </a:p>
          <a:p>
            <a:pPr algn="l">
              <a:lnSpc>
                <a:spcPts val="3628"/>
              </a:lnSpc>
            </a:pPr>
            <a:r>
              <a:rPr lang="en-US" sz="3359">
                <a:solidFill>
                  <a:srgbClr val="695D46"/>
                </a:solidFill>
                <a:latin typeface="Arimo"/>
              </a:rPr>
              <a:t>We use the Partial Derivative as a step in Gradient Descent. Gradient Descent updates parameter values iteratively, with a small step, until the values converge. Our final Gradient Descent update equation for CRF is:</a:t>
            </a:r>
          </a:p>
          <a:p>
            <a:pPr algn="l">
              <a:lnSpc>
                <a:spcPts val="3628"/>
              </a:lnSpc>
            </a:pPr>
            <a:endParaRPr lang="en-US" sz="3359">
              <a:solidFill>
                <a:srgbClr val="695D46"/>
              </a:solidFill>
              <a:latin typeface="Arimo"/>
            </a:endParaRPr>
          </a:p>
          <a:p>
            <a:pPr algn="l">
              <a:lnSpc>
                <a:spcPts val="3628"/>
              </a:lnSpc>
            </a:pPr>
            <a:endParaRPr lang="en-US" sz="3359">
              <a:solidFill>
                <a:srgbClr val="695D46"/>
              </a:solidFill>
              <a:latin typeface="Arimo"/>
            </a:endParaRPr>
          </a:p>
          <a:p>
            <a:pPr algn="l">
              <a:lnSpc>
                <a:spcPts val="3628"/>
              </a:lnSpc>
            </a:pPr>
            <a:endParaRPr lang="en-US" sz="3359">
              <a:solidFill>
                <a:srgbClr val="695D46"/>
              </a:solidFill>
              <a:latin typeface="Arimo"/>
            </a:endParaRPr>
          </a:p>
          <a:p>
            <a:pPr algn="l">
              <a:lnSpc>
                <a:spcPts val="3628"/>
              </a:lnSpc>
            </a:pPr>
            <a:endParaRPr lang="en-US" sz="3359">
              <a:solidFill>
                <a:srgbClr val="695D46"/>
              </a:solidFill>
              <a:latin typeface="Arimo"/>
            </a:endParaRPr>
          </a:p>
          <a:p>
            <a:pPr algn="l">
              <a:lnSpc>
                <a:spcPts val="3628"/>
              </a:lnSpc>
            </a:pPr>
            <a:endParaRPr lang="en-US" sz="3359">
              <a:solidFill>
                <a:srgbClr val="695D46"/>
              </a:solidFill>
              <a:latin typeface="Arimo"/>
            </a:endParaRPr>
          </a:p>
          <a:p>
            <a:pPr algn="l">
              <a:lnSpc>
                <a:spcPts val="3628"/>
              </a:lnSpc>
            </a:pPr>
            <a:endParaRPr lang="en-US" sz="3359">
              <a:solidFill>
                <a:srgbClr val="695D46"/>
              </a:solidFill>
              <a:latin typeface="Arimo"/>
            </a:endParaRPr>
          </a:p>
        </p:txBody>
      </p:sp>
      <p:pic>
        <p:nvPicPr>
          <p:cNvPr id="3" name="Picture 3"/>
          <p:cNvPicPr>
            <a:picLocks noChangeAspect="1"/>
          </p:cNvPicPr>
          <p:nvPr/>
        </p:nvPicPr>
        <p:blipFill>
          <a:blip r:embed="rId2"/>
          <a:srcRect l="10912" r="10912"/>
          <a:stretch>
            <a:fillRect/>
          </a:stretch>
        </p:blipFill>
        <p:spPr>
          <a:xfrm>
            <a:off x="4676800" y="2122050"/>
            <a:ext cx="8934450" cy="3167900"/>
          </a:xfrm>
          <a:prstGeom prst="rect">
            <a:avLst/>
          </a:prstGeom>
        </p:spPr>
      </p:pic>
      <p:pic>
        <p:nvPicPr>
          <p:cNvPr id="4" name="Picture 4"/>
          <p:cNvPicPr>
            <a:picLocks noChangeAspect="1"/>
          </p:cNvPicPr>
          <p:nvPr/>
        </p:nvPicPr>
        <p:blipFill>
          <a:blip r:embed="rId3"/>
          <a:srcRect l="19313" r="19313"/>
          <a:stretch>
            <a:fillRect/>
          </a:stretch>
        </p:blipFill>
        <p:spPr>
          <a:xfrm>
            <a:off x="3867150" y="6701624"/>
            <a:ext cx="8934450" cy="197132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19</Slides>
  <Notes>0</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Features Integration: CRFs can incorporate various types of features, including local and global features, to capture relevant information from the input data and improve predictive accuracy. Structured Learning: CRFs enable structured learning, allowing</dc:title>
  <cp:lastModifiedBy>anirudha.mishra@s.amity.edu</cp:lastModifiedBy>
  <cp:revision>2</cp:revision>
  <dcterms:created xsi:type="dcterms:W3CDTF">2006-08-16T00:00:00Z</dcterms:created>
  <dcterms:modified xsi:type="dcterms:W3CDTF">2023-09-30T06:34:26Z</dcterms:modified>
  <dc:identifier>DAFrtwevDHw</dc:identifier>
</cp:coreProperties>
</file>